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60" r:id="rId3"/>
    <p:sldId id="262" r:id="rId4"/>
    <p:sldId id="259" r:id="rId5"/>
    <p:sldId id="265" r:id="rId6"/>
    <p:sldId id="266" r:id="rId7"/>
    <p:sldId id="267" r:id="rId8"/>
    <p:sldId id="269" r:id="rId9"/>
    <p:sldId id="283" r:id="rId10"/>
    <p:sldId id="285" r:id="rId11"/>
    <p:sldId id="306" r:id="rId12"/>
    <p:sldId id="307" r:id="rId13"/>
    <p:sldId id="308" r:id="rId14"/>
    <p:sldId id="303" r:id="rId15"/>
    <p:sldId id="314" r:id="rId16"/>
    <p:sldId id="287" r:id="rId17"/>
    <p:sldId id="309" r:id="rId18"/>
    <p:sldId id="288" r:id="rId19"/>
    <p:sldId id="311" r:id="rId20"/>
    <p:sldId id="310" r:id="rId21"/>
    <p:sldId id="289" r:id="rId22"/>
    <p:sldId id="312" r:id="rId23"/>
    <p:sldId id="290" r:id="rId24"/>
    <p:sldId id="304" r:id="rId25"/>
    <p:sldId id="305" r:id="rId26"/>
    <p:sldId id="263" r:id="rId27"/>
    <p:sldId id="276" r:id="rId28"/>
    <p:sldId id="291" r:id="rId29"/>
    <p:sldId id="277" r:id="rId30"/>
    <p:sldId id="313" r:id="rId31"/>
    <p:sldId id="275" r:id="rId32"/>
    <p:sldId id="295" r:id="rId33"/>
    <p:sldId id="298" r:id="rId34"/>
    <p:sldId id="299" r:id="rId35"/>
    <p:sldId id="279" r:id="rId36"/>
    <p:sldId id="273" r:id="rId3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428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presProps" Target="presProp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tableStyles" Target="tableStyle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notesMaster" Target="notesMasters/notesMaster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viewProps" Target="view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09B870-594F-4271-9A58-9B6B5DEEC431}" type="datetimeFigureOut">
              <a:rPr lang="en-US" smtClean="0"/>
              <a:pPr/>
              <a:t>8/25/2022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B37878-93F6-47FC-9609-888E92F032E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B37878-93F6-47FC-9609-888E92F032EA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809B5-7318-4AE4-BFD8-A48916EA3CAF}" type="datetimeFigureOut">
              <a:rPr lang="ru-RU"/>
              <a:pPr>
                <a:defRPr/>
              </a:pPr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54E3F-CD34-45E2-B4EB-F80C7A674B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E3C5A-2387-40BC-85EF-8BF4DE4A6306}" type="datetimeFigureOut">
              <a:rPr lang="ru-RU"/>
              <a:pPr>
                <a:defRPr/>
              </a:pPr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AA2B3-F507-4FD8-919B-DC0C2234B9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94D44-B858-4828-BDEB-1244BF6FFA61}" type="datetimeFigureOut">
              <a:rPr lang="ru-RU"/>
              <a:pPr>
                <a:defRPr/>
              </a:pPr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6C3DD-16F9-40EB-A526-FCC20215F4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68F65-7487-4636-8DB4-BB8C954D4AFD}" type="datetimeFigureOut">
              <a:rPr lang="ru-RU"/>
              <a:pPr>
                <a:defRPr/>
              </a:pPr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6E7F03-6C96-4A8C-A802-19343F78E0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EFFF4-B7E5-4185-9DD0-EDD7388930C1}" type="datetimeFigureOut">
              <a:rPr lang="ru-RU"/>
              <a:pPr>
                <a:defRPr/>
              </a:pPr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00203-8D76-49AF-8FCC-6C5254C22D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689EE-614E-49F5-A650-4DD9DCE013B5}" type="datetimeFigureOut">
              <a:rPr lang="ru-RU"/>
              <a:pPr>
                <a:defRPr/>
              </a:pPr>
              <a:t>25.08.2022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7C315B-559B-4D1D-AD4B-8B845A1D3B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EDE46-63A8-42E2-9A70-8191BFC8B6A8}" type="datetimeFigureOut">
              <a:rPr lang="ru-RU"/>
              <a:pPr>
                <a:defRPr/>
              </a:pPr>
              <a:t>25.08.2022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D2319-192D-4608-A9BF-3BEAA433C8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055FE-0E5A-4B7C-97C0-78DD75B47C01}" type="datetimeFigureOut">
              <a:rPr lang="ru-RU"/>
              <a:pPr>
                <a:defRPr/>
              </a:pPr>
              <a:t>25.08.2022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6448A-8962-4562-927A-7D8EB6F9A1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F3BE6-4895-48B5-BAB7-91E4AF197FA4}" type="datetimeFigureOut">
              <a:rPr lang="ru-RU"/>
              <a:pPr>
                <a:defRPr/>
              </a:pPr>
              <a:t>25.08.2022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E22B1-37C7-4879-9984-EC2E0EDB94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3233F-6473-4A3C-9FBF-0F5D45581D1D}" type="datetimeFigureOut">
              <a:rPr lang="ru-RU"/>
              <a:pPr>
                <a:defRPr/>
              </a:pPr>
              <a:t>25.08.2022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D09E4-B73B-4571-83A5-5411AA9A6A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CFFCB-E2FD-4039-A421-FA483B8B6C76}" type="datetimeFigureOut">
              <a:rPr lang="ru-RU"/>
              <a:pPr>
                <a:defRPr/>
              </a:pPr>
              <a:t>25.08.2022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5C059-1109-4D16-A7ED-BCA93C58BA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10DAAC-CFB4-43FA-8ADD-CB6E1B244A26}" type="datetimeFigureOut">
              <a:rPr lang="ru-RU"/>
              <a:pPr>
                <a:defRPr/>
              </a:pPr>
              <a:t>25.08.2022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31A9D51-28C1-4F91-854D-B7950FAD12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shika4@mail.ru" TargetMode="External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6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1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 /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7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 /><Relationship Id="rId1" Type="http://schemas.openxmlformats.org/officeDocument/2006/relationships/slideLayout" Target="../slideLayouts/slideLayout6.xml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 /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6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 /><Relationship Id="rId1" Type="http://schemas.openxmlformats.org/officeDocument/2006/relationships/slideLayout" Target="../slideLayouts/slideLayout6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7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9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3"/>
          <p:cNvSpPr>
            <a:spLocks noGrp="1"/>
          </p:cNvSpPr>
          <p:nvPr>
            <p:ph type="ctrTitle"/>
          </p:nvPr>
        </p:nvSpPr>
        <p:spPr>
          <a:xfrm>
            <a:off x="685800" y="908050"/>
            <a:ext cx="7772400" cy="3600450"/>
          </a:xfrm>
        </p:spPr>
        <p:txBody>
          <a:bodyPr/>
          <a:lstStyle/>
          <a:p>
            <a:r>
              <a:rPr lang="ru-RU" sz="3200" b="1" dirty="0"/>
              <a:t>ОПЫТ АТТЕСТАЦИИ  НЕЙТРОННЫХ  ДЕТЕКТОРОВ </a:t>
            </a:r>
            <a:br>
              <a:rPr lang="ru-RU" sz="2400" dirty="0"/>
            </a:b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/>
              <a:t>В.Ф. </a:t>
            </a:r>
            <a:r>
              <a:rPr lang="ru-RU" sz="2400" b="1" dirty="0" err="1"/>
              <a:t>Шикалов</a:t>
            </a:r>
            <a:r>
              <a:rPr lang="ru-RU" sz="2400" b="1" dirty="0"/>
              <a:t>, Л.В. Козлова, </a:t>
            </a:r>
            <a:r>
              <a:rPr lang="ru-RU" sz="2400" b="1" dirty="0" err="1"/>
              <a:t>Л.О.Капитанова</a:t>
            </a:r>
            <a:br>
              <a:rPr lang="en-US" sz="2400" dirty="0"/>
            </a:b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2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НИЦ «Курчатовский институт», г. Москва</a:t>
            </a:r>
            <a:br>
              <a:rPr lang="en-US" sz="20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>
                <a:latin typeface="Times New Roman" pitchFamily="18" charset="0"/>
                <a:cs typeface="Times New Roman" pitchFamily="18" charset="0"/>
                <a:hlinkClick r:id="rId2"/>
              </a:rPr>
              <a:t>shika4@mail.ru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, (499) 196 72 54</a:t>
            </a:r>
            <a:br>
              <a:rPr lang="ru-RU" sz="2000" b="1" dirty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214291"/>
          <a:ext cx="8229600" cy="2626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2872">
                <a:tc>
                  <a:txBody>
                    <a:bodyPr/>
                    <a:lstStyle/>
                    <a:p>
                      <a:pPr algn="ctr"/>
                      <a:r>
                        <a:rPr lang="ru-RU" sz="3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ИР-8 Вертикальный</a:t>
                      </a:r>
                      <a:r>
                        <a:rPr lang="ru-RU" sz="32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канал </a:t>
                      </a:r>
                      <a:r>
                        <a:rPr lang="ru-RU" sz="3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ВЭК-22</a:t>
                      </a:r>
                      <a:endParaRPr lang="ru-RU" sz="7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88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Плотность потока тепловых нейтронов (мощность реактора 5кВт)лежит в диапазоне значений от (3,20±0,24) ·10</a:t>
                      </a:r>
                      <a:r>
                        <a:rPr lang="ru-RU" sz="32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ru-RU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 (2,10±0,16)·10</a:t>
                      </a:r>
                      <a:r>
                        <a:rPr lang="ru-RU" sz="32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ru-RU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нейтр</a:t>
                      </a:r>
                      <a:r>
                        <a:rPr lang="ru-RU" sz="32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ru-RU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см</a:t>
                      </a:r>
                      <a:r>
                        <a:rPr lang="ru-RU" sz="32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-2.</a:t>
                      </a:r>
                      <a:r>
                        <a:rPr lang="ru-RU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</a:t>
                      </a:r>
                      <a:r>
                        <a:rPr lang="ru-RU" sz="32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-1</a:t>
                      </a:r>
                      <a:endParaRPr lang="ru-RU" sz="9600" dirty="0"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28596" y="3571876"/>
            <a:ext cx="821537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buNone/>
            </a:pPr>
            <a:r>
              <a:rPr lang="ru-RU" sz="2400" dirty="0"/>
              <a:t>Ресурсная база НИЦ КИ обеспечивает возможность проведения исследовательских работ в полях с различными параметрами по интенсивности и спектральным характеристикам нейтронных полей. Геометрия экспериментальных каналов обеспечивает возможность аттестации и исследований практически всех известных детекторов ППН.</a:t>
            </a:r>
            <a:endParaRPr lang="en-US"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929718" cy="6126163"/>
          </a:xfrm>
        </p:spPr>
        <p:txBody>
          <a:bodyPr/>
          <a:lstStyle/>
          <a:p>
            <a:pPr algn="just">
              <a:spcBef>
                <a:spcPts val="0"/>
              </a:spcBef>
              <a:buNone/>
            </a:pPr>
            <a:r>
              <a:rPr lang="ru-RU" sz="2800" dirty="0"/>
              <a:t>Важно отметить, что конечными параметрами, важными для эффективной и безопасной эксплуатации ядерных реакторов являются следующие параметры: тепловая мощность, локальное </a:t>
            </a:r>
            <a:r>
              <a:rPr lang="ru-RU" sz="2800" dirty="0" err="1"/>
              <a:t>энерговыделения</a:t>
            </a:r>
            <a:r>
              <a:rPr lang="ru-RU" sz="2800" dirty="0"/>
              <a:t> и его распределение по объему активной зоны. Это параметры, определяемые косвенными методами по результатам измерений физических величин с помощью средств измерения этих величин. В терминах метрологии мера физической величины это средство измерений в виде тела, вещества или устройства, предназначенное для воспроизведения и (или) хранения физической величины. Для детекторов нейтронного потока такой мерой является эталонный нейтронный поток. Такой поток легко реализуется  в каналах исследовательских реакторов. </a:t>
            </a:r>
            <a:endParaRPr lang="en-US" sz="2800" dirty="0"/>
          </a:p>
          <a:p>
            <a:pPr algn="just">
              <a:spcBef>
                <a:spcPts val="0"/>
              </a:spcBef>
              <a:buNone/>
            </a:pPr>
            <a:endParaRPr lang="en-US" sz="28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57166"/>
            <a:ext cx="8858280" cy="6126163"/>
          </a:xfrm>
        </p:spPr>
        <p:txBody>
          <a:bodyPr/>
          <a:lstStyle/>
          <a:p>
            <a:pPr algn="just">
              <a:buNone/>
            </a:pPr>
            <a:r>
              <a:rPr lang="ru-RU" sz="2400" dirty="0"/>
              <a:t>Важной характеристикой, учитываемой при определении контролируемых параметров, служит </a:t>
            </a:r>
            <a:r>
              <a:rPr lang="ru-RU" sz="2400" dirty="0" err="1"/>
              <a:t>воспроизводимость</a:t>
            </a:r>
            <a:r>
              <a:rPr lang="ru-RU" sz="2400" dirty="0"/>
              <a:t> чувствительности и учет ее изменения в процессе эксплуатации объекта контроля. </a:t>
            </a:r>
            <a:r>
              <a:rPr lang="ru-RU" sz="2400" dirty="0" err="1"/>
              <a:t>Воспроизводимость</a:t>
            </a:r>
            <a:r>
              <a:rPr lang="ru-RU" sz="2400" dirty="0"/>
              <a:t> начальной чувствительности определяется технологией, поверяется при аттестации. Учёт изменения </a:t>
            </a:r>
            <a:r>
              <a:rPr lang="ru-RU" sz="2400" dirty="0" err="1"/>
              <a:t>воспроизводимости</a:t>
            </a:r>
            <a:r>
              <a:rPr lang="ru-RU" sz="2400" dirty="0"/>
              <a:t> в процессе эксплуатации связан как с изменением характеристик контролируемого поля, так и с изменением свойств чувствительного элемента. Осуществляется применением методов калибровки в процессе эксплуатации. </a:t>
            </a:r>
            <a:endParaRPr lang="en-US" sz="2400" dirty="0"/>
          </a:p>
          <a:p>
            <a:pPr algn="just">
              <a:buNone/>
            </a:pPr>
            <a:r>
              <a:rPr lang="ru-RU" sz="2400" dirty="0"/>
              <a:t>В настоящее время культура проведения прецизионных измерений и аттестаций по гамма-излучению и смешанному излучению в отрасли не поддерживается, а выносится в качестве требования к разработчикам средств измерения и систем контроля, не входящих в отрасль. </a:t>
            </a:r>
            <a:endParaRPr lang="en-US" sz="2400" dirty="0"/>
          </a:p>
          <a:p>
            <a:pPr algn="just">
              <a:buNone/>
            </a:pPr>
            <a:endParaRPr lang="en-US" sz="2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85728"/>
            <a:ext cx="8229600" cy="6126163"/>
          </a:xfrm>
        </p:spPr>
        <p:txBody>
          <a:bodyPr/>
          <a:lstStyle/>
          <a:p>
            <a:pPr algn="just">
              <a:buNone/>
            </a:pPr>
            <a:r>
              <a:rPr lang="ru-RU" sz="2800" dirty="0"/>
              <a:t>В НИЦ «Курчатовский институт» разработаны и прошли необходимое согласование в </a:t>
            </a:r>
            <a:r>
              <a:rPr lang="ru-RU" sz="2800" dirty="0" err="1"/>
              <a:t>Росстандарте</a:t>
            </a:r>
            <a:r>
              <a:rPr lang="ru-RU" sz="2800" dirty="0"/>
              <a:t> методики поверки и испытаний с целью присвоения типа для серийных ДПЗ с эмиттером из родия производства завода «</a:t>
            </a:r>
            <a:r>
              <a:rPr lang="ru-RU" sz="2800" dirty="0" err="1"/>
              <a:t>Позит</a:t>
            </a:r>
            <a:r>
              <a:rPr lang="ru-RU" sz="2800" dirty="0"/>
              <a:t>».</a:t>
            </a:r>
            <a:endParaRPr lang="en-US" sz="2800" dirty="0"/>
          </a:p>
          <a:p>
            <a:pPr algn="just">
              <a:buNone/>
            </a:pPr>
            <a:r>
              <a:rPr lang="ru-RU" sz="2800" dirty="0"/>
              <a:t>Серийные ДПЗ с эмиттером из родия более 50 лет используются в системах ВРК реакторов ВВЭР для контроля </a:t>
            </a:r>
            <a:r>
              <a:rPr lang="ru-RU" sz="2800" dirty="0" err="1"/>
              <a:t>энерговыделения</a:t>
            </a:r>
            <a:r>
              <a:rPr lang="ru-RU" sz="2800" dirty="0"/>
              <a:t>  и его распределения по объему активной зоны. При этом контролируемые параметры получают расчетным путем на основе измеряемых токов ДПЗ. Аналогичная ситуация с блоками детектирования в системах АКНП. </a:t>
            </a:r>
            <a:endParaRPr lang="en-US" sz="2800" dirty="0"/>
          </a:p>
          <a:p>
            <a:pPr algn="just">
              <a:buNone/>
            </a:pPr>
            <a:endParaRPr lang="en-US" sz="2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pPr lvl="0"/>
            <a:r>
              <a:rPr lang="ru-RU" sz="2800" b="1" dirty="0"/>
              <a:t>Особенности и опыт испытаний ДПЗ в аттестованных полях гамма-излучения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85860"/>
            <a:ext cx="9001156" cy="5126055"/>
          </a:xfrm>
        </p:spPr>
        <p:txBody>
          <a:bodyPr/>
          <a:lstStyle/>
          <a:p>
            <a:pPr algn="just">
              <a:buNone/>
            </a:pPr>
            <a:r>
              <a:rPr lang="ru-RU" sz="2400" dirty="0"/>
              <a:t>Проведенные работы на базе РНЦ КИ направлены на экспериментальное обоснование и подтверждение вновь разрабатываемых методик, удовлетворяющих требованиям нормативных документов </a:t>
            </a:r>
            <a:r>
              <a:rPr lang="ru-RU" sz="2400" dirty="0" err="1"/>
              <a:t>Госкорпорации</a:t>
            </a:r>
            <a:r>
              <a:rPr lang="ru-RU" sz="2400" dirty="0"/>
              <a:t> «</a:t>
            </a:r>
            <a:r>
              <a:rPr lang="ru-RU" sz="2400" dirty="0" err="1"/>
              <a:t>Росатом</a:t>
            </a:r>
            <a:r>
              <a:rPr lang="ru-RU" sz="2400" dirty="0"/>
              <a:t>». </a:t>
            </a:r>
            <a:endParaRPr lang="en-US" sz="2400" dirty="0"/>
          </a:p>
          <a:p>
            <a:pPr algn="just">
              <a:buNone/>
            </a:pPr>
            <a:r>
              <a:rPr lang="ru-RU" sz="2400" dirty="0"/>
              <a:t>Проведены исследования характеристик современных линий связи, применяемых в конструкции серийных ДПЗ.02 и изготавливаемых по ШПИС.418240.001 ТУ, к мощности поглощенной дозы гамма-излучения </a:t>
            </a:r>
            <a:r>
              <a:rPr lang="ru-RU" sz="2400" baseline="30000" dirty="0"/>
              <a:t>60</a:t>
            </a:r>
            <a:r>
              <a:rPr lang="ru-RU" sz="2400" dirty="0"/>
              <a:t>Co на установке ГУТ-200М. В результате этих исследований была экспериментально проведена проверка и отработка программы и методики ШПИС.418240.012 ПМ «Детекторы прямого заряда. Определение чувствительности линии связи к мощности поглощенной дозы гамма-излучения </a:t>
            </a:r>
            <a:r>
              <a:rPr lang="ru-RU" sz="2400" baseline="30000" dirty="0"/>
              <a:t>60</a:t>
            </a:r>
            <a:r>
              <a:rPr lang="ru-RU" sz="2400" dirty="0"/>
              <a:t>Со. Программа и методика».</a:t>
            </a:r>
            <a:endParaRPr lang="en-US" sz="2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14290"/>
            <a:ext cx="8715436" cy="5911873"/>
          </a:xfrm>
        </p:spPr>
        <p:txBody>
          <a:bodyPr/>
          <a:lstStyle/>
          <a:p>
            <a:pPr algn="just">
              <a:buNone/>
            </a:pPr>
            <a:r>
              <a:rPr lang="ru-RU" sz="2400" dirty="0"/>
              <a:t>Методика предназначена для определения чувствительности линий связи детекторов прямого заряда (ДПЗ), изготавливаемых по ШПИС.418240.001 ТУ, к мощности поглощенной дозы гамма-излучения </a:t>
            </a:r>
            <a:r>
              <a:rPr lang="ru-RU" sz="2400" baseline="30000" dirty="0"/>
              <a:t>60</a:t>
            </a:r>
            <a:r>
              <a:rPr lang="ru-RU" sz="2400" dirty="0"/>
              <a:t>Co и определяет объем, последовательность проведения испытаний и критерии оценки результатов. При проведении исследований учтено влияние особенностей конкретной </a:t>
            </a:r>
            <a:r>
              <a:rPr lang="ru-RU" sz="2400" dirty="0" err="1"/>
              <a:t>облучательной</a:t>
            </a:r>
            <a:r>
              <a:rPr lang="ru-RU" sz="2400" dirty="0"/>
              <a:t> установки и устройства позиционирования линий связи в </a:t>
            </a:r>
            <a:r>
              <a:rPr lang="ru-RU" sz="2400" dirty="0" err="1"/>
              <a:t>облучательной</a:t>
            </a:r>
            <a:r>
              <a:rPr lang="ru-RU" sz="2400" dirty="0"/>
              <a:t> камере.</a:t>
            </a:r>
            <a:endParaRPr lang="en-US" sz="2400" dirty="0"/>
          </a:p>
          <a:p>
            <a:pPr algn="just">
              <a:buNone/>
            </a:pPr>
            <a:r>
              <a:rPr lang="ru-RU" sz="2400" dirty="0"/>
              <a:t>Проведены исследования на установке ГУТ-200М в обоснование методики ШПИС.418240.013 ПМ «Детекторы прямого заряда. Определение чувствительности к мощности поглощенной дозы гамма-излучения </a:t>
            </a:r>
            <a:r>
              <a:rPr lang="ru-RU" sz="2400" baseline="30000" dirty="0"/>
              <a:t>60</a:t>
            </a:r>
            <a:r>
              <a:rPr lang="ru-RU" sz="2400" dirty="0"/>
              <a:t>Со. Программа и методика». В работе использованы детекторы прямого заряда с эмиттером из родия ДПЗ.02-</a:t>
            </a:r>
            <a:r>
              <a:rPr lang="en-US" sz="2400" dirty="0" err="1"/>
              <a:t>Rh</a:t>
            </a:r>
            <a:r>
              <a:rPr lang="ru-RU" sz="2400" dirty="0"/>
              <a:t>(0,5)-250/</a:t>
            </a:r>
            <a:r>
              <a:rPr lang="en-US" sz="2400" dirty="0"/>
              <a:t>L</a:t>
            </a:r>
            <a:r>
              <a:rPr lang="ru-RU" sz="2400" dirty="0"/>
              <a:t>-</a:t>
            </a:r>
            <a:r>
              <a:rPr lang="en-US" sz="2400" dirty="0"/>
              <a:t>a</a:t>
            </a:r>
            <a:r>
              <a:rPr lang="ru-RU" sz="2400" dirty="0"/>
              <a:t>(1,0), изготовленные ООО «</a:t>
            </a:r>
            <a:r>
              <a:rPr lang="ru-RU" sz="2400" dirty="0" err="1"/>
              <a:t>Позит</a:t>
            </a:r>
            <a:r>
              <a:rPr lang="ru-RU" sz="2400" dirty="0"/>
              <a:t>» по ШПИС.418240.001 ТУ.</a:t>
            </a:r>
            <a:endParaRPr lang="en-US" sz="2400" dirty="0"/>
          </a:p>
          <a:p>
            <a:pPr algn="just">
              <a:buNone/>
            </a:pPr>
            <a:endParaRPr lang="en-US" sz="2400" dirty="0"/>
          </a:p>
          <a:p>
            <a:pPr algn="just">
              <a:buNone/>
            </a:pPr>
            <a:endParaRPr lang="en-US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85728"/>
            <a:ext cx="9001156" cy="6572272"/>
          </a:xfrm>
        </p:spPr>
        <p:txBody>
          <a:bodyPr/>
          <a:lstStyle/>
          <a:p>
            <a:pPr algn="just">
              <a:buNone/>
            </a:pPr>
            <a:r>
              <a:rPr lang="ru-RU" sz="2400" dirty="0"/>
              <a:t>На предыдущих этапах работ по определению чувствительности к гамма-излучению наблюдались методические погрешности в части </a:t>
            </a:r>
            <a:r>
              <a:rPr lang="ru-RU" sz="2400" dirty="0" err="1"/>
              <a:t>воспроизводимости</a:t>
            </a:r>
            <a:r>
              <a:rPr lang="ru-RU" sz="2400" dirty="0"/>
              <a:t> конечного результата, поэтому цель работы состояла в усовершенствовании методики и средств для проведения измерений чувствительности. Кроме того, были исследованы погрешности, связанные с качеством воспроизведения условий измерения, прежде всего, по геометрии позиционирования ДПЗ в зоне облучения. Выбрана методология с осевым размещением испытуемых образцов, вместо кассетной (рис. 1.), исключающая погрешности от радиальной неравномерности поля.</a:t>
            </a:r>
            <a:endParaRPr lang="en-US" sz="2400" dirty="0"/>
          </a:p>
          <a:p>
            <a:pPr algn="just">
              <a:buNone/>
            </a:pPr>
            <a:r>
              <a:rPr lang="ru-RU" sz="2400" dirty="0"/>
              <a:t>Исходя из анализа проведенных работ рекомендована, опробована, выпущена и утверждена для применения методика ШПИС.418240.013 ПМ «Детекторы прямого заряда. Определение чувствительности к мощности поглощенной дозы гамма-излучения </a:t>
            </a:r>
            <a:r>
              <a:rPr lang="ru-RU" sz="2400" baseline="30000" dirty="0"/>
              <a:t>60</a:t>
            </a:r>
            <a:r>
              <a:rPr lang="ru-RU" sz="2400" dirty="0"/>
              <a:t>Со. Программа и методика».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ru-RU" sz="2000" dirty="0"/>
              <a:t>Рис. 1. Кассетное и осевое размещение ДПЗ с в зоне облучения.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1203" name="Рисунок 14" descr="IMG_3225.JPG"/>
          <p:cNvPicPr>
            <a:picLocks noChangeAspect="1" noChangeArrowheads="1"/>
          </p:cNvPicPr>
          <p:nvPr/>
        </p:nvPicPr>
        <p:blipFill>
          <a:blip r:embed="rId2" cstate="print"/>
          <a:srcRect l="22876" r="17429"/>
          <a:stretch>
            <a:fillRect/>
          </a:stretch>
        </p:blipFill>
        <p:spPr bwMode="auto">
          <a:xfrm>
            <a:off x="357158" y="1214422"/>
            <a:ext cx="4083755" cy="5133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4" descr="Висит у стены"/>
          <p:cNvPicPr>
            <a:picLocks noChangeAspect="1" noChangeArrowheads="1"/>
          </p:cNvPicPr>
          <p:nvPr/>
        </p:nvPicPr>
        <p:blipFill>
          <a:blip r:embed="rId3" cstate="print"/>
          <a:srcRect l="42531" t="32184" r="29120" b="19710"/>
          <a:stretch>
            <a:fillRect/>
          </a:stretch>
        </p:blipFill>
        <p:spPr bwMode="auto">
          <a:xfrm>
            <a:off x="4786314" y="1214422"/>
            <a:ext cx="3933624" cy="5100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429396"/>
          </a:xfrm>
        </p:spPr>
        <p:txBody>
          <a:bodyPr/>
          <a:lstStyle/>
          <a:p>
            <a:pPr lvl="0" algn="just">
              <a:buNone/>
            </a:pPr>
            <a:r>
              <a:rPr lang="ru-RU" sz="2000" b="1" dirty="0"/>
              <a:t>Особенности и опыт испытаний в аттестованных полях нейтронного излучения</a:t>
            </a:r>
            <a:endParaRPr lang="en-US" sz="2000" dirty="0"/>
          </a:p>
          <a:p>
            <a:pPr algn="just">
              <a:buNone/>
            </a:pPr>
            <a:endParaRPr lang="en-US" sz="1400" dirty="0"/>
          </a:p>
          <a:p>
            <a:pPr algn="just">
              <a:buNone/>
            </a:pPr>
            <a:r>
              <a:rPr lang="ru-RU" sz="2000" dirty="0"/>
              <a:t>Проведены исследования в обоснование методики испытания чувствительности серийных ДПЗ производства ООО «ПОЗИТ» к плотности потока нейтронов в опорных полях каналов ЭК-1 и ЭК-70 реактора ОР (рис. 2).</a:t>
            </a:r>
            <a:endParaRPr lang="en-US" sz="2000" dirty="0"/>
          </a:p>
          <a:p>
            <a:pPr algn="just">
              <a:buNone/>
            </a:pPr>
            <a:r>
              <a:rPr lang="ru-RU" sz="2000" dirty="0"/>
              <a:t>В рамках работ по исследованию характеристик подвесок ПДИН-57 прошла экспериментальную проверку перспективная методика с применением в качестве монитора (компаратора) серийных ДПЗ с эмиттером из родия. Эти детекторы являются средством измерения ППН и по своей физической сути аналогичны активационным детекторам, но позволяют регистрировать в режиме реального времени электрический сигнал, соответствующий активации насыщения родия – 103. В свою очередь относительное изменение активации насыщения служит надёжным свидетелем величины изменения ППН. Кроме того, вследствие очень малых габаритов ДПЗ вносят пренебрежительно малое возмущение в ППН в зоне измерений и могут размещаться непосредственно на поверхности исследуемого блока детектирования (БД). Серийные ДПЗ имеют хорошую характеристику </a:t>
            </a:r>
            <a:r>
              <a:rPr lang="ru-RU" sz="2000" dirty="0" err="1"/>
              <a:t>воспроизводимости</a:t>
            </a:r>
            <a:r>
              <a:rPr lang="ru-RU" sz="2000" dirty="0"/>
              <a:t> чувствительности, лучше 1%, что позволяет измерять и учитывать распределение поля по окружности блока детектирования. При исследовании характеристик ПДИН-57 ДПЗ размещались в симметрии 120 градусов по аналогии с наборами активационных детекторов. Результат сравнения показал ожидаемое высокое соответствие. </a:t>
            </a:r>
            <a:endParaRPr lang="en-US" sz="2000" dirty="0"/>
          </a:p>
          <a:p>
            <a:pPr algn="just">
              <a:buNone/>
            </a:pPr>
            <a:endParaRPr lang="ru-RU" sz="20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928710"/>
          </a:xfrm>
        </p:spPr>
        <p:txBody>
          <a:bodyPr/>
          <a:lstStyle/>
          <a:p>
            <a:br>
              <a:rPr lang="en-US" sz="2800" dirty="0"/>
            </a:br>
            <a:r>
              <a:rPr lang="ru-RU" sz="2800" dirty="0"/>
              <a:t>Рис. 2.  Экспериментальные вертикальные каналы реактора ОР</a:t>
            </a:r>
            <a:r>
              <a:rPr lang="en-US" sz="2800" dirty="0"/>
              <a:t> </a:t>
            </a:r>
            <a:endParaRPr lang="ru-RU" sz="2800" dirty="0"/>
          </a:p>
        </p:txBody>
      </p:sp>
      <p:pic>
        <p:nvPicPr>
          <p:cNvPr id="37890" name="Рисунок 18" descr="Вид надреакторной зоны бак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17374"/>
            <a:ext cx="8572560" cy="5640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9"/>
          <p:cNvGrpSpPr/>
          <p:nvPr/>
        </p:nvGrpSpPr>
        <p:grpSpPr>
          <a:xfrm>
            <a:off x="428596" y="2500306"/>
            <a:ext cx="7429552" cy="3011503"/>
            <a:chOff x="1200150" y="1989133"/>
            <a:chExt cx="4776765" cy="1439867"/>
          </a:xfrm>
        </p:grpSpPr>
        <p:sp>
          <p:nvSpPr>
            <p:cNvPr id="37891" name="Line 3"/>
            <p:cNvSpPr>
              <a:spLocks noChangeShapeType="1"/>
            </p:cNvSpPr>
            <p:nvPr/>
          </p:nvSpPr>
          <p:spPr bwMode="auto">
            <a:xfrm>
              <a:off x="1200150" y="3429000"/>
              <a:ext cx="87630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3600"/>
            </a:p>
          </p:txBody>
        </p:sp>
        <p:sp>
          <p:nvSpPr>
            <p:cNvPr id="37892" name="Line 4"/>
            <p:cNvSpPr>
              <a:spLocks noChangeShapeType="1"/>
            </p:cNvSpPr>
            <p:nvPr/>
          </p:nvSpPr>
          <p:spPr bwMode="auto">
            <a:xfrm>
              <a:off x="1719240" y="2332033"/>
              <a:ext cx="87630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3600"/>
            </a:p>
          </p:txBody>
        </p:sp>
        <p:sp>
          <p:nvSpPr>
            <p:cNvPr id="37893" name="Line 5"/>
            <p:cNvSpPr>
              <a:spLocks noChangeShapeType="1"/>
            </p:cNvSpPr>
            <p:nvPr/>
          </p:nvSpPr>
          <p:spPr bwMode="auto">
            <a:xfrm>
              <a:off x="5100615" y="2884483"/>
              <a:ext cx="87630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3600"/>
            </a:p>
          </p:txBody>
        </p:sp>
        <p:sp>
          <p:nvSpPr>
            <p:cNvPr id="37894" name="Text Box 6"/>
            <p:cNvSpPr txBox="1">
              <a:spLocks noChangeArrowheads="1"/>
            </p:cNvSpPr>
            <p:nvPr/>
          </p:nvSpPr>
          <p:spPr bwMode="auto">
            <a:xfrm>
              <a:off x="1357290" y="3095625"/>
              <a:ext cx="571500" cy="2762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ЭК-1</a:t>
              </a:r>
              <a:endParaRPr kumimoji="0" lang="ru-RU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895" name="Text Box 7"/>
            <p:cNvSpPr txBox="1">
              <a:spLocks noChangeArrowheads="1"/>
            </p:cNvSpPr>
            <p:nvPr/>
          </p:nvSpPr>
          <p:spPr bwMode="auto">
            <a:xfrm>
              <a:off x="1757340" y="1989133"/>
              <a:ext cx="571500" cy="2762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none" strike="noStrike" cap="none" normalizeH="0" baseline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ЭК-2</a:t>
              </a:r>
              <a:endParaRPr kumimoji="0" lang="ru-RU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896" name="Text Box 8"/>
            <p:cNvSpPr txBox="1">
              <a:spLocks noChangeArrowheads="1"/>
            </p:cNvSpPr>
            <p:nvPr/>
          </p:nvSpPr>
          <p:spPr bwMode="auto">
            <a:xfrm>
              <a:off x="5100615" y="2522533"/>
              <a:ext cx="657225" cy="2762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itchFamily="34" charset="0"/>
                  <a:cs typeface="Arial" pitchFamily="34" charset="0"/>
                </a:rPr>
                <a:t>ЭК-70</a:t>
              </a:r>
              <a:endParaRPr kumimoji="0" lang="ru-RU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рямоугольник 1"/>
          <p:cNvSpPr>
            <a:spLocks noChangeArrowheads="1"/>
          </p:cNvSpPr>
          <p:nvPr/>
        </p:nvSpPr>
        <p:spPr bwMode="auto">
          <a:xfrm>
            <a:off x="323850" y="285729"/>
            <a:ext cx="8605868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2400" dirty="0" err="1"/>
              <a:t>Госкорпорация</a:t>
            </a:r>
            <a:r>
              <a:rPr lang="ru-RU" sz="2400" dirty="0"/>
              <a:t> «</a:t>
            </a:r>
            <a:r>
              <a:rPr lang="ru-RU" sz="2400" dirty="0" err="1"/>
              <a:t>Росатом</a:t>
            </a:r>
            <a:r>
              <a:rPr lang="ru-RU" sz="2400" dirty="0"/>
              <a:t>» осуществляет работы по обеспечению единства измерений в области использования атомной энергии. Особенно интенсивно эти работы осуществляются с 2008г. В соответствии с Федеральным законом от 26.06.2008 № 102-ФЗ «Об обеспечении единства измерений» сфера государственного регулирования обеспечения единства измерений распространяется и на измерения, «которые выполняются при осуществлении деятельности в области использования атомной энергии». С целью обеспечения соответствия требованиям нормативных документов </a:t>
            </a:r>
            <a:r>
              <a:rPr lang="ru-RU" sz="2400" dirty="0" err="1"/>
              <a:t>Госкорпорации</a:t>
            </a:r>
            <a:r>
              <a:rPr lang="ru-RU" sz="2400" dirty="0"/>
              <a:t> «</a:t>
            </a:r>
            <a:r>
              <a:rPr lang="ru-RU" sz="2400" dirty="0" err="1"/>
              <a:t>Росатом</a:t>
            </a:r>
            <a:r>
              <a:rPr lang="ru-RU" sz="2400" dirty="0"/>
              <a:t>» перерабатываются основные методики испытаний и поверки характеристик нейтронных детекторов, блоков детектирования и измерительных каналов систем контроля управления и защиты ядерных установок.</a:t>
            </a:r>
            <a:endParaRPr lang="en-US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571480"/>
            <a:ext cx="8858280" cy="6126163"/>
          </a:xfrm>
        </p:spPr>
        <p:txBody>
          <a:bodyPr/>
          <a:lstStyle/>
          <a:p>
            <a:pPr algn="just">
              <a:buNone/>
            </a:pPr>
            <a:r>
              <a:rPr lang="ru-RU" sz="2000" dirty="0"/>
              <a:t>В рамках работ по исследованию характеристик подвесок ПДИН-57 прошла экспериментальную проверку перспективная методика с применением в качестве монитора (компаратора) серийных ДПЗ с эмиттером из родия. Эти детекторы являются средством измерения ППН и по своей физической сути аналогичны активационным детекторам, но позволяют регистрировать в режиме реального времени электрический сигнал, соответствующий активации насыщения родия – 103. В свою очередь относительное изменение активации насыщения служит надёжным свидетелем величины изменения ППН. Кроме того, вследствие очень малых габаритов ДПЗ вносят пренебрежительно малое возмущение в ППН в зоне измерений и могут размещаться непосредственно на поверхности исследуемого блока детектирования (БД). Серийные ДПЗ имеют хорошую характеристику </a:t>
            </a:r>
            <a:r>
              <a:rPr lang="ru-RU" sz="2000" dirty="0" err="1"/>
              <a:t>воспроизводимости</a:t>
            </a:r>
            <a:r>
              <a:rPr lang="ru-RU" sz="2000" dirty="0"/>
              <a:t> чувствительности, лучше 1%, что позволяет измерять и учитывать распределение поля по окружности блока детектирования. При исследовании характеристик ПДИН-57 ДПЗ размещались в симметрии 120 градусов по аналогии с наборами активационных детекторов. Результат сравнения показал ожидаемое высокое соответствие.</a:t>
            </a:r>
            <a:endParaRPr lang="en-US" sz="2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/>
          <a:lstStyle/>
          <a:p>
            <a:pPr algn="just">
              <a:buNone/>
            </a:pPr>
            <a:r>
              <a:rPr lang="ru-RU" sz="2400" dirty="0"/>
              <a:t>Возможность использования ДПЗ в качестве монитора особенно перспективна при отсутствии жестких требований по погрешности определения абсолютной чувствительности БД к ППН. Следует отметить, что это условие выполняется для подавляющего большинства случаев применения БД ППН на ядерных реакторах. По результатам работы выпущена методика инв. № 56.1-09/159 от 21.05.2018г. «Методика калибровки ионизационных камер, входящих в состав подвесок ионизационных камер на исследовательском реакторе ОР».</a:t>
            </a:r>
            <a:endParaRPr lang="en-US" sz="2400" dirty="0"/>
          </a:p>
          <a:p>
            <a:pPr algn="just">
              <a:buNone/>
            </a:pPr>
            <a:r>
              <a:rPr lang="ru-RU" sz="2400" dirty="0"/>
              <a:t>В рамках работ 2018 года по договору 240/997-18 от 21.12.2017г., и программы работ от 22.05.2018г. выполнен комплекс исследований нейтронно-физических характеристик, проведена отработка методики и выполнена калибровка детекторов прямого заряда (ДПЗ) в каналах ЭК-1 и ЭК-70.</a:t>
            </a:r>
            <a:endParaRPr lang="en-US" sz="2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Рис. 3. Кассета с детекторами и стандартными образцами, зафиксированная на штанге.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59394" name="Рисунок 0" descr="IMG_1691.JPG"/>
          <p:cNvPicPr>
            <a:picLocks noChangeAspect="1" noChangeArrowheads="1"/>
          </p:cNvPicPr>
          <p:nvPr/>
        </p:nvPicPr>
        <p:blipFill>
          <a:blip r:embed="rId2" cstate="print"/>
          <a:srcRect l="7941"/>
          <a:stretch>
            <a:fillRect/>
          </a:stretch>
        </p:blipFill>
        <p:spPr bwMode="auto">
          <a:xfrm rot="5400000">
            <a:off x="1838846" y="1767392"/>
            <a:ext cx="5609184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126163"/>
          </a:xfrm>
        </p:spPr>
        <p:txBody>
          <a:bodyPr/>
          <a:lstStyle/>
          <a:p>
            <a:pPr algn="just">
              <a:buNone/>
            </a:pPr>
            <a:r>
              <a:rPr lang="ru-RU" sz="2400" dirty="0"/>
              <a:t>По результатам исследований:</a:t>
            </a:r>
            <a:endParaRPr lang="en-US" sz="2400" dirty="0"/>
          </a:p>
          <a:p>
            <a:pPr algn="just">
              <a:buNone/>
            </a:pPr>
            <a:r>
              <a:rPr lang="ru-RU" sz="2400" dirty="0"/>
              <a:t>1.</a:t>
            </a:r>
            <a:r>
              <a:rPr lang="en-US" sz="2400" dirty="0"/>
              <a:t> </a:t>
            </a:r>
            <a:r>
              <a:rPr lang="ru-RU" sz="2400" dirty="0"/>
              <a:t>Уточнены характеристики поля ППН в канале ЭК-1, важные для повышения качества метрологических испытаний нейтронных детекторов вообще и ДПЗ в частности.</a:t>
            </a:r>
            <a:endParaRPr lang="en-US" sz="2400" dirty="0"/>
          </a:p>
          <a:p>
            <a:pPr algn="just">
              <a:buNone/>
            </a:pPr>
            <a:r>
              <a:rPr lang="ru-RU" sz="2400" dirty="0"/>
              <a:t>2. Для типовых испытаний серийных ДПЗ производства завода «</a:t>
            </a:r>
            <a:r>
              <a:rPr lang="ru-RU" sz="2400" dirty="0" err="1"/>
              <a:t>Позит</a:t>
            </a:r>
            <a:r>
              <a:rPr lang="ru-RU" sz="2400" dirty="0"/>
              <a:t>» получены значения неравномерности на радиусе, соответствующем расположению ДПЗ в кассете для облучения. </a:t>
            </a:r>
            <a:r>
              <a:rPr lang="ru-RU" sz="2400" b="1" dirty="0"/>
              <a:t>Для перспективных работ рекомендуется учитывать распределение поля по сечению канала.</a:t>
            </a:r>
            <a:endParaRPr lang="en-US" sz="2400" dirty="0"/>
          </a:p>
          <a:p>
            <a:pPr algn="just">
              <a:buNone/>
            </a:pPr>
            <a:r>
              <a:rPr lang="ru-RU" sz="2400" dirty="0"/>
              <a:t>3. Выполнена внеплановая проверка нейтронной чувствительности серийных ДПЗ производства завода «</a:t>
            </a:r>
            <a:r>
              <a:rPr lang="ru-RU" sz="2400" dirty="0" err="1"/>
              <a:t>Позит</a:t>
            </a:r>
            <a:r>
              <a:rPr lang="ru-RU" sz="2400" dirty="0"/>
              <a:t>». </a:t>
            </a:r>
            <a:endParaRPr lang="en-US" sz="2400" dirty="0"/>
          </a:p>
          <a:p>
            <a:pPr algn="just">
              <a:buNone/>
            </a:pPr>
            <a:r>
              <a:rPr lang="ru-RU" sz="2400" dirty="0"/>
              <a:t>4.</a:t>
            </a:r>
            <a:r>
              <a:rPr lang="en-US" sz="2400" dirty="0"/>
              <a:t> </a:t>
            </a:r>
            <a:r>
              <a:rPr lang="ru-RU" sz="2400" dirty="0"/>
              <a:t>Получен положительный  опыт применения канала </a:t>
            </a:r>
            <a:r>
              <a:rPr lang="ru-RU" sz="2400" dirty="0" err="1"/>
              <a:t>мониторирования</a:t>
            </a:r>
            <a:r>
              <a:rPr lang="ru-RU" sz="2400" dirty="0"/>
              <a:t> ППН на основе ДПЗ повышенной чувствительности.   Результаты </a:t>
            </a:r>
            <a:r>
              <a:rPr lang="ru-RU" sz="2400" dirty="0" err="1"/>
              <a:t>мониторирования</a:t>
            </a:r>
            <a:r>
              <a:rPr lang="ru-RU" sz="2400" dirty="0"/>
              <a:t> ППН в канале ЭК-1 использованы при исследовании нейтронных детекторов на основе ионизационных камер для определения линейности по отношению к ППН и определения </a:t>
            </a:r>
            <a:r>
              <a:rPr lang="ru-RU" sz="2400" dirty="0" err="1"/>
              <a:t>флюенса</a:t>
            </a:r>
            <a:r>
              <a:rPr lang="ru-RU" sz="2400" dirty="0"/>
              <a:t> нейтронов при облучении активационных индикаторов.</a:t>
            </a:r>
            <a:endParaRPr lang="en-US" sz="2400" dirty="0"/>
          </a:p>
          <a:p>
            <a:pPr algn="just">
              <a:buNone/>
            </a:pPr>
            <a:endParaRPr lang="ru-RU" sz="2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929718" cy="6126163"/>
          </a:xfrm>
        </p:spPr>
        <p:txBody>
          <a:bodyPr/>
          <a:lstStyle/>
          <a:p>
            <a:pPr algn="just"/>
            <a:r>
              <a:rPr lang="ru-RU" sz="2800" dirty="0"/>
              <a:t>Проведены исследования в обоснование методики испытания чувствительности серийных ДПЗ производства ООО «ПОЗИТ» к плотности потока нейтронов в опорных полях канала ВЭК-22 реактора ИР-8. </a:t>
            </a:r>
            <a:endParaRPr lang="en-US" sz="2800" dirty="0"/>
          </a:p>
          <a:p>
            <a:pPr algn="just"/>
            <a:r>
              <a:rPr lang="ru-RU" sz="2800" dirty="0"/>
              <a:t>Результаты исследования легли в основу методики ШПИС.418240.014 ПМ «Детекторы прямого заряда. Определение чувствительности к условной плотности потока нейтронов. Программа и методика». Уточнены характеристики поля ППН по высоте канала ВЭК-22, важные для повышения качества метрологических испытаний нейтронных детекторов вообще и ДПЗ в частности. </a:t>
            </a:r>
            <a:endParaRPr lang="en-US" sz="2800" dirty="0"/>
          </a:p>
          <a:p>
            <a:pPr algn="just">
              <a:buNone/>
            </a:pPr>
            <a:endParaRPr lang="en-US" sz="28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582594"/>
          </a:xfrm>
        </p:spPr>
        <p:txBody>
          <a:bodyPr/>
          <a:lstStyle/>
          <a:p>
            <a:r>
              <a:rPr lang="ru-RU" b="1" dirty="0"/>
              <a:t>Заключение</a:t>
            </a:r>
            <a:endParaRPr lang="en-US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14356"/>
            <a:ext cx="9144000" cy="5411807"/>
          </a:xfrm>
        </p:spPr>
        <p:txBody>
          <a:bodyPr/>
          <a:lstStyle/>
          <a:p>
            <a:pPr algn="just"/>
            <a:r>
              <a:rPr lang="ru-RU" sz="2000" dirty="0"/>
              <a:t>Положительным результатом использования экспериментальной базы НИЦ КИ в течение последних 40 лет являются следующие достижения:</a:t>
            </a:r>
            <a:endParaRPr lang="en-US" sz="2000" dirty="0"/>
          </a:p>
          <a:p>
            <a:pPr lvl="0" algn="just"/>
            <a:r>
              <a:rPr lang="ru-RU" sz="2000" dirty="0"/>
              <a:t>Наличие проверенных методик проведения исследований характеристик ДПЗ для различных исследовательских реакторов и АЭС.</a:t>
            </a:r>
            <a:endParaRPr lang="en-US" sz="2000" dirty="0"/>
          </a:p>
          <a:p>
            <a:pPr lvl="0" algn="just"/>
            <a:r>
              <a:rPr lang="ru-RU" sz="2000" dirty="0"/>
              <a:t>Высокая статистика подтверждения декларируемых ТУ нейтронно-физических характеристик для детекторов, как для исследовательских ядерных реакторов, так и для АЭС.</a:t>
            </a:r>
            <a:endParaRPr lang="en-US" sz="2000" dirty="0"/>
          </a:p>
          <a:p>
            <a:pPr lvl="0" algn="just"/>
            <a:r>
              <a:rPr lang="ru-RU" sz="2000" dirty="0"/>
              <a:t>Высокий уровень подтверждения математического моделирования динамических характеристик ДПЗ с эмиттером из родия.</a:t>
            </a:r>
            <a:endParaRPr lang="en-US" sz="2000" dirty="0"/>
          </a:p>
          <a:p>
            <a:pPr lvl="0" algn="just"/>
            <a:r>
              <a:rPr lang="ru-RU" sz="2000" dirty="0"/>
              <a:t>Исследования детекторов с целью присвоения типа средства измерения ППН.</a:t>
            </a:r>
            <a:endParaRPr lang="en-US" sz="2000" dirty="0"/>
          </a:p>
          <a:p>
            <a:pPr algn="just"/>
            <a:r>
              <a:rPr lang="ru-RU" sz="2000" dirty="0"/>
              <a:t>Причины,  препятствующие эффективному использования экспериментальной базы НИЦ КИ для работ по поверке и метрологической аттестации нейтронных детекторов состоят в следующем:</a:t>
            </a:r>
            <a:endParaRPr lang="en-US" sz="2000" dirty="0"/>
          </a:p>
          <a:p>
            <a:pPr lvl="0" algn="just"/>
            <a:r>
              <a:rPr lang="ru-RU" sz="2000" dirty="0"/>
              <a:t>Нет нейтронных полей с интенсивностью, позволяющей проведение исследований характеристик детекторов, соответствующих верхней границе по ТУ.</a:t>
            </a:r>
            <a:endParaRPr lang="en-US" sz="2000" dirty="0"/>
          </a:p>
          <a:p>
            <a:pPr algn="just"/>
            <a:r>
              <a:rPr lang="ru-RU" sz="2000" dirty="0"/>
              <a:t>Нет требуемой заказчиками аккредитации в </a:t>
            </a:r>
            <a:r>
              <a:rPr lang="ru-RU" sz="2000" dirty="0" err="1"/>
              <a:t>Росатоме</a:t>
            </a:r>
            <a:r>
              <a:rPr lang="ru-RU" sz="2000" dirty="0"/>
              <a:t>.</a:t>
            </a:r>
            <a:endParaRPr lang="en-US" sz="20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1" descr="msotw9_temp0"/>
          <p:cNvPicPr>
            <a:picLocks noChangeAspect="1" noChangeArrowheads="1"/>
          </p:cNvPicPr>
          <p:nvPr/>
        </p:nvPicPr>
        <p:blipFill>
          <a:blip r:embed="rId2" cstate="print"/>
          <a:srcRect l="9091" t="3967" b="7710"/>
          <a:stretch>
            <a:fillRect/>
          </a:stretch>
        </p:blipFill>
        <p:spPr bwMode="auto">
          <a:xfrm>
            <a:off x="285720" y="571480"/>
            <a:ext cx="4114803" cy="5943604"/>
          </a:xfrm>
          <a:prstGeom prst="rect">
            <a:avLst/>
          </a:prstGeom>
          <a:noFill/>
        </p:spPr>
      </p:pic>
      <p:pic>
        <p:nvPicPr>
          <p:cNvPr id="30721" name="Рисунок 6" descr="msotw9_temp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7166"/>
            <a:ext cx="4357686" cy="62574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285728"/>
            <a:ext cx="4686312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4"/>
          <p:cNvPicPr>
            <a:picLocks noChangeAspect="1" noChangeArrowheads="1"/>
          </p:cNvPicPr>
          <p:nvPr/>
        </p:nvPicPr>
        <p:blipFill>
          <a:blip r:embed="rId2" cstate="print"/>
          <a:srcRect r="743"/>
          <a:stretch>
            <a:fillRect/>
          </a:stretch>
        </p:blipFill>
        <p:spPr bwMode="auto">
          <a:xfrm>
            <a:off x="2214546" y="292550"/>
            <a:ext cx="4714908" cy="65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msotw9_temp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392113"/>
            <a:ext cx="4500562" cy="646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357166"/>
            <a:ext cx="8786874" cy="6500834"/>
          </a:xfrm>
        </p:spPr>
        <p:txBody>
          <a:bodyPr rtlCol="0">
            <a:noAutofit/>
          </a:bodyPr>
          <a:lstStyle/>
          <a:p>
            <a:pPr lvl="0" algn="just"/>
            <a:r>
              <a:rPr lang="ru-RU" sz="2000" b="1" dirty="0">
                <a:solidFill>
                  <a:schemeClr val="tx1"/>
                </a:solidFill>
              </a:rPr>
              <a:t>Опыт применения действующей с 2004г. программы испытаний с целью утверждения типа средства измерения для ДПЗ</a:t>
            </a:r>
            <a:endParaRPr lang="en-US" sz="2000" dirty="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</a:pPr>
            <a:r>
              <a:rPr lang="ru-RU" sz="2000" dirty="0">
                <a:solidFill>
                  <a:schemeClr val="tx1"/>
                </a:solidFill>
              </a:rPr>
              <a:t> </a:t>
            </a:r>
            <a:r>
              <a:rPr lang="en-US" sz="2000" dirty="0">
                <a:solidFill>
                  <a:schemeClr val="tx1"/>
                </a:solidFill>
              </a:rPr>
              <a:t>	</a:t>
            </a:r>
          </a:p>
          <a:p>
            <a:pPr algn="just">
              <a:spcBef>
                <a:spcPts val="0"/>
              </a:spcBef>
            </a:pPr>
            <a:r>
              <a:rPr lang="en-US" sz="2000" kern="1000" dirty="0">
                <a:solidFill>
                  <a:schemeClr val="tx1"/>
                </a:solidFill>
              </a:rPr>
              <a:t>	</a:t>
            </a:r>
            <a:r>
              <a:rPr lang="ru-RU" sz="2000" kern="1000" dirty="0">
                <a:solidFill>
                  <a:schemeClr val="tx1"/>
                </a:solidFill>
              </a:rPr>
              <a:t>Программа испытаний с целью утверждения типа средства измерения распространяется на детекторы прямого заряда (ДПЗ) и определяет объем и методику испытаний с целью утверждения типа средства измерений и внесения в Государственный реестр средств измерений в качестве средства измерений плотности потока нейтронов путем непрерывного преобразования нейтронного излучения в электрические сигналы. Программа предусматривает экспериментальную проверку образцов на исследовательских реакторах. В настоящее время  процедура поверки регулируется приказом </a:t>
            </a:r>
            <a:r>
              <a:rPr lang="ru-RU" sz="2000" kern="1000" dirty="0" err="1">
                <a:solidFill>
                  <a:schemeClr val="tx1"/>
                </a:solidFill>
              </a:rPr>
              <a:t>Госкорпорации</a:t>
            </a:r>
            <a:r>
              <a:rPr lang="ru-RU" sz="2000" kern="1000" dirty="0">
                <a:solidFill>
                  <a:schemeClr val="tx1"/>
                </a:solidFill>
              </a:rPr>
              <a:t> «</a:t>
            </a:r>
            <a:r>
              <a:rPr lang="ru-RU" sz="2000" kern="1000" dirty="0" err="1">
                <a:solidFill>
                  <a:schemeClr val="tx1"/>
                </a:solidFill>
              </a:rPr>
              <a:t>Росатом</a:t>
            </a:r>
            <a:r>
              <a:rPr lang="ru-RU" sz="2000" kern="1000" dirty="0">
                <a:solidFill>
                  <a:schemeClr val="tx1"/>
                </a:solidFill>
              </a:rPr>
              <a:t>» от 15 ноября 2013 года N 1/14-НПА «Об утверждении Положения о порядке проведения испытаний средств измерений в области использования атомной энергии в целях утверждения их типа». </a:t>
            </a:r>
            <a:endParaRPr lang="en-US" sz="2000" kern="1000" dirty="0">
              <a:solidFill>
                <a:schemeClr val="tx1"/>
              </a:solidFill>
            </a:endParaRPr>
          </a:p>
          <a:p>
            <a:pPr algn="just">
              <a:spcBef>
                <a:spcPts val="0"/>
              </a:spcBef>
            </a:pPr>
            <a:r>
              <a:rPr lang="en-US" sz="2000" kern="1000" dirty="0">
                <a:solidFill>
                  <a:schemeClr val="tx1"/>
                </a:solidFill>
              </a:rPr>
              <a:t>	</a:t>
            </a:r>
            <a:r>
              <a:rPr lang="ru-RU" sz="2000" kern="1000" dirty="0">
                <a:solidFill>
                  <a:schemeClr val="tx1"/>
                </a:solidFill>
              </a:rPr>
              <a:t>Информативная часть сигнала активационных детекторов определяется скоростью реакций активации и распада ядер, как исследуемых детекторов, так и выбранных эталонных детекторов. Это обстоятельство требует решения задачи оптимизации большого числа варьируемых параметров, и задача решается в рамках конкретной методики с ориентацией на конкретное моделирующее опорное поле нейтронов.</a:t>
            </a:r>
            <a:endParaRPr lang="en-US" sz="2000" kern="1000" dirty="0">
              <a:solidFill>
                <a:schemeClr val="tx1"/>
              </a:solidFill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0"/>
            <a:ext cx="4958585" cy="7009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4CFAC6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-52319"/>
            <a:ext cx="4735528" cy="676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40510"/>
            <a:ext cx="4929190" cy="6717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Кассета с ДПЗ перед погружением в зону облучения канала ВЭК-22</a:t>
            </a:r>
          </a:p>
        </p:txBody>
      </p:sp>
      <p:pic>
        <p:nvPicPr>
          <p:cNvPr id="38914" name="Рисунок 1" descr="Сборка.jpg"/>
          <p:cNvPicPr>
            <a:picLocks noChangeAspect="1" noChangeArrowheads="1"/>
          </p:cNvPicPr>
          <p:nvPr/>
        </p:nvPicPr>
        <p:blipFill>
          <a:blip r:embed="rId2" cstate="print"/>
          <a:srcRect b="3976"/>
          <a:stretch>
            <a:fillRect/>
          </a:stretch>
        </p:blipFill>
        <p:spPr bwMode="auto">
          <a:xfrm>
            <a:off x="500034" y="1571612"/>
            <a:ext cx="3944580" cy="5053094"/>
          </a:xfrm>
          <a:prstGeom prst="rect">
            <a:avLst/>
          </a:prstGeom>
          <a:noFill/>
        </p:spPr>
      </p:pic>
      <p:pic>
        <p:nvPicPr>
          <p:cNvPr id="38913" name="Рисунок 3" descr="Сборка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643050"/>
            <a:ext cx="3757721" cy="500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Рисунок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0"/>
            <a:ext cx="5357850" cy="6795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dpz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169863"/>
            <a:ext cx="5256212" cy="448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Прямоугольник 2"/>
          <p:cNvSpPr>
            <a:spLocks noChangeArrowheads="1"/>
          </p:cNvSpPr>
          <p:nvPr/>
        </p:nvSpPr>
        <p:spPr bwMode="auto">
          <a:xfrm>
            <a:off x="1476375" y="5084763"/>
            <a:ext cx="65182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Финальная стадия производства  ДПЗ – 1п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21875" b="21875"/>
          <a:stretch>
            <a:fillRect/>
          </a:stretch>
        </p:blipFill>
        <p:spPr>
          <a:xfrm>
            <a:off x="1476375" y="333375"/>
            <a:ext cx="6451600" cy="4838700"/>
          </a:xfrm>
          <a:noFill/>
        </p:spPr>
      </p:pic>
      <p:sp>
        <p:nvSpPr>
          <p:cNvPr id="21507" name="Прямоугольник 13"/>
          <p:cNvSpPr>
            <a:spLocks noChangeArrowheads="1"/>
          </p:cNvSpPr>
          <p:nvPr/>
        </p:nvSpPr>
        <p:spPr bwMode="auto">
          <a:xfrm>
            <a:off x="1116013" y="5516563"/>
            <a:ext cx="6985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Установка детекторов в горизонтальный канал Ф-1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ChangeArrowheads="1"/>
          </p:cNvSpPr>
          <p:nvPr/>
        </p:nvSpPr>
        <p:spPr bwMode="auto">
          <a:xfrm rot="10800000" flipV="1">
            <a:off x="-1" y="10471"/>
            <a:ext cx="9143999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ru-RU" sz="2400" dirty="0"/>
              <a:t>	 Чувствительность блоков детектирования  в конкретном нейтроном потоке определяется как: </a:t>
            </a:r>
            <a:r>
              <a:rPr lang="ru-RU" sz="2400" dirty="0">
                <a:sym typeface="Symbol"/>
              </a:rPr>
              <a:t></a:t>
            </a:r>
            <a:r>
              <a:rPr lang="ru-RU" sz="2400" dirty="0"/>
              <a:t>=</a:t>
            </a:r>
            <a:r>
              <a:rPr lang="en-US" sz="2400" dirty="0" err="1"/>
              <a:t>Δi</a:t>
            </a:r>
            <a:r>
              <a:rPr lang="ru-RU" sz="2400" dirty="0"/>
              <a:t>/</a:t>
            </a:r>
            <a:r>
              <a:rPr lang="en-US" sz="2400" dirty="0"/>
              <a:t>ΔΦ</a:t>
            </a:r>
            <a:r>
              <a:rPr lang="ru-RU" sz="2400" dirty="0"/>
              <a:t>, где </a:t>
            </a:r>
            <a:r>
              <a:rPr lang="en-US" sz="2400" dirty="0" err="1"/>
              <a:t>Δi</a:t>
            </a:r>
            <a:r>
              <a:rPr lang="ru-RU" sz="2400" dirty="0"/>
              <a:t> - изменение информативной части сигнала; </a:t>
            </a:r>
            <a:r>
              <a:rPr lang="en-US" sz="2400" dirty="0"/>
              <a:t>ΔΦ</a:t>
            </a:r>
            <a:r>
              <a:rPr lang="ru-RU" sz="2400" dirty="0"/>
              <a:t> - изменение плотности потока нейтронов (ППН).</a:t>
            </a:r>
            <a:endParaRPr lang="en-US" sz="2400" dirty="0"/>
          </a:p>
          <a:p>
            <a:pPr algn="just"/>
            <a:r>
              <a:rPr lang="en-US" sz="2400" dirty="0"/>
              <a:t>	</a:t>
            </a:r>
            <a:r>
              <a:rPr lang="ru-RU" sz="2400" dirty="0"/>
              <a:t>На начальных этапах внедрения систем ВРК на ядерных реакторах метрологические основы нейтронных измерений независимо развивались в СНИИП, «Курчатовском институте», ВТИ им. Ф.Э. Дзержинского. Этот опыт позже был использован при аттестации ДПЗ, как средства измерения.</a:t>
            </a:r>
            <a:endParaRPr lang="en-US" sz="2400" dirty="0"/>
          </a:p>
          <a:p>
            <a:pPr algn="just"/>
            <a:r>
              <a:rPr lang="en-US" sz="2400" dirty="0"/>
              <a:t>	</a:t>
            </a:r>
            <a:r>
              <a:rPr lang="ru-RU" sz="2400" dirty="0"/>
              <a:t>В последние 25 лет аттестация и поверка нейтронных детекторов производится в опорных моделирующих нейтронных полях исследовательских реакторов в «Курчатовском институте». Основные характеристики таких полей, аттестованных ВНИИФТРИ, по данным из соответствующих свидетельств, приведены в таблице [1-7]. Отметим, что рабочий эталон на основе реактора Ф-1 в настоящее время переведен в статус музея и как эталон не может использоваться.</a:t>
            </a:r>
            <a:endParaRPr lang="ru-RU" altLang="ja-JP" sz="1100" dirty="0">
              <a:latin typeface="Times New Roman" pitchFamily="18" charset="0"/>
              <a:ea typeface="MS Mincho" pitchFamily="49" charset="-128"/>
              <a:cs typeface="Times New Roman" pitchFamily="18" charset="0"/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1546"/>
            <a:ext cx="9144000" cy="1143008"/>
          </a:xfrm>
        </p:spPr>
        <p:txBody>
          <a:bodyPr rtlCol="0">
            <a:normAutofit fontScale="90000"/>
          </a:bodyPr>
          <a:lstStyle/>
          <a:p>
            <a:pPr algn="just" fontAlgn="auto">
              <a:spcAft>
                <a:spcPts val="0"/>
              </a:spcAft>
              <a:defRPr/>
            </a:pPr>
            <a:br>
              <a:rPr lang="ru-RU" sz="2200" dirty="0">
                <a:latin typeface="Times New Roman"/>
                <a:ea typeface="MS Mincho"/>
              </a:rPr>
            </a:br>
            <a:br>
              <a:rPr lang="ru-RU" sz="2200" dirty="0">
                <a:latin typeface="Times New Roman"/>
                <a:ea typeface="MS Mincho"/>
              </a:rPr>
            </a:br>
            <a:br>
              <a:rPr lang="ru-RU" sz="2200" dirty="0">
                <a:latin typeface="Times New Roman"/>
                <a:ea typeface="MS Mincho"/>
              </a:rPr>
            </a:br>
            <a:br>
              <a:rPr lang="ru-RU" sz="2200" dirty="0">
                <a:latin typeface="Times New Roman"/>
                <a:ea typeface="MS Mincho"/>
              </a:rPr>
            </a:br>
            <a:r>
              <a:rPr lang="ru-RU" sz="2200" dirty="0">
                <a:latin typeface="Times New Roman"/>
                <a:ea typeface="MS Mincho"/>
              </a:rPr>
              <a:t>Измерение характеристик полей нейтронов МОП-ЭА на реакторе АРГУС проводили образцовыми фольгами в специальной капсуле с тремя детекторами типа ДПЗ при токе радиометра-монитора РМ:    КНК-53М  1,936</a:t>
            </a:r>
            <a:r>
              <a:rPr lang="ru-RU" sz="2200" baseline="30000" dirty="0">
                <a:latin typeface="Times New Roman"/>
                <a:ea typeface="MS Mincho"/>
              </a:rPr>
              <a:t>.</a:t>
            </a:r>
            <a:r>
              <a:rPr lang="ru-RU" sz="2200" dirty="0">
                <a:latin typeface="Times New Roman"/>
                <a:ea typeface="MS Mincho"/>
              </a:rPr>
              <a:t>10</a:t>
            </a:r>
            <a:r>
              <a:rPr lang="ru-RU" sz="2200" baseline="30000" dirty="0">
                <a:latin typeface="Times New Roman"/>
                <a:ea typeface="MS Mincho"/>
              </a:rPr>
              <a:t>-6</a:t>
            </a:r>
            <a:r>
              <a:rPr lang="ru-RU" sz="2200" dirty="0">
                <a:latin typeface="Times New Roman"/>
                <a:ea typeface="MS Mincho"/>
              </a:rPr>
              <a:t>А</a:t>
            </a:r>
            <a:br>
              <a:rPr lang="ru-RU" sz="4800" dirty="0">
                <a:latin typeface="Times New Roman"/>
                <a:ea typeface="MS Mincho"/>
              </a:rPr>
            </a:br>
            <a:br>
              <a:rPr lang="ru-RU" dirty="0">
                <a:latin typeface="Times New Roman"/>
                <a:ea typeface="MS Mincho"/>
              </a:rPr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282" y="2214554"/>
          <a:ext cx="8640959" cy="44496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6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2048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MS Mincho"/>
                        </a:rPr>
                        <a:t>АРГУС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MS Mincho"/>
                        </a:rPr>
                        <a:t>ЭК-2:135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/>
                          <a:ea typeface="MS Mincho"/>
                        </a:rPr>
                        <a:t>ЭК-2:200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57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MS Mincho"/>
                        </a:rPr>
                        <a:t>1. Плотность потока нейтронов,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MS Mincho"/>
                        </a:rPr>
                        <a:t>    нейтр</a:t>
                      </a:r>
                      <a:r>
                        <a:rPr lang="ru-RU" sz="2000" b="1" baseline="30000" dirty="0">
                          <a:latin typeface="Times New Roman"/>
                          <a:ea typeface="MS Mincho"/>
                        </a:rPr>
                        <a:t>.</a:t>
                      </a:r>
                      <a:r>
                        <a:rPr lang="ru-RU" sz="2000" b="1" dirty="0">
                          <a:latin typeface="Times New Roman"/>
                          <a:ea typeface="MS Mincho"/>
                        </a:rPr>
                        <a:t>см</a:t>
                      </a:r>
                      <a:r>
                        <a:rPr lang="ru-RU" sz="2000" b="1" baseline="30000" dirty="0">
                          <a:latin typeface="Times New Roman"/>
                          <a:ea typeface="MS Mincho"/>
                        </a:rPr>
                        <a:t>-2.</a:t>
                      </a:r>
                      <a:r>
                        <a:rPr lang="ru-RU" sz="2000" b="1" dirty="0">
                          <a:latin typeface="Times New Roman"/>
                          <a:ea typeface="MS Mincho"/>
                        </a:rPr>
                        <a:t>с</a:t>
                      </a:r>
                      <a:r>
                        <a:rPr lang="ru-RU" sz="2000" b="1" baseline="30000" dirty="0">
                          <a:latin typeface="Times New Roman"/>
                          <a:ea typeface="MS Mincho"/>
                        </a:rPr>
                        <a:t>-1</a:t>
                      </a:r>
                      <a:r>
                        <a:rPr lang="ru-RU" sz="2000" b="1" dirty="0">
                          <a:latin typeface="Times New Roman"/>
                          <a:ea typeface="MS Mincho"/>
                        </a:rPr>
                        <a:t>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MS Mincho"/>
                        </a:rPr>
                        <a:t>    - во всем диапазоне энергии нейтронов </a:t>
                      </a:r>
                      <a:r>
                        <a:rPr lang="ru-RU" sz="2000" b="1" dirty="0" err="1">
                          <a:latin typeface="Times New Roman"/>
                          <a:ea typeface="MS Mincho"/>
                        </a:rPr>
                        <a:t>φ</a:t>
                      </a:r>
                      <a:r>
                        <a:rPr lang="en-US" sz="2000" b="1" baseline="-25000" dirty="0" err="1">
                          <a:latin typeface="Times New Roman"/>
                          <a:ea typeface="MS Mincho"/>
                        </a:rPr>
                        <a:t>i</a:t>
                      </a:r>
                      <a:endParaRPr lang="ru-RU" sz="2000" b="1" dirty="0">
                        <a:latin typeface="Times New Roman"/>
                        <a:ea typeface="MS Mincho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MS Mincho"/>
                        </a:rPr>
                        <a:t>    - тепловых (</a:t>
                      </a:r>
                      <a:r>
                        <a:rPr lang="ru-RU" sz="2000" b="1" dirty="0" err="1">
                          <a:latin typeface="Times New Roman"/>
                          <a:ea typeface="MS Mincho"/>
                        </a:rPr>
                        <a:t>Максвеловских</a:t>
                      </a:r>
                      <a:r>
                        <a:rPr lang="ru-RU" sz="2000" b="1" dirty="0">
                          <a:latin typeface="Times New Roman"/>
                          <a:ea typeface="MS Mincho"/>
                        </a:rPr>
                        <a:t>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MS Mincho"/>
                        </a:rPr>
                        <a:t>    - </a:t>
                      </a:r>
                      <a:r>
                        <a:rPr lang="ru-RU" sz="2000" b="1" dirty="0" err="1">
                          <a:latin typeface="Times New Roman"/>
                          <a:ea typeface="MS Mincho"/>
                        </a:rPr>
                        <a:t>эпитепловых</a:t>
                      </a:r>
                      <a:r>
                        <a:rPr lang="ru-RU" sz="2000" b="1" dirty="0">
                          <a:latin typeface="Times New Roman"/>
                          <a:ea typeface="MS Mincho"/>
                        </a:rPr>
                        <a:t> (</a:t>
                      </a:r>
                      <a:r>
                        <a:rPr lang="ru-RU" sz="2000" b="1" dirty="0" err="1">
                          <a:latin typeface="Times New Roman"/>
                          <a:ea typeface="MS Mincho"/>
                        </a:rPr>
                        <a:t>Фермиевских</a:t>
                      </a:r>
                      <a:r>
                        <a:rPr lang="ru-RU" sz="2000" b="1" dirty="0">
                          <a:latin typeface="Times New Roman"/>
                          <a:ea typeface="MS Mincho"/>
                        </a:rPr>
                        <a:t>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MS Mincho"/>
                        </a:rPr>
                        <a:t>    - быстрых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MS Mincho"/>
                        </a:rPr>
                        <a:t>2. Эффективная температура тепловых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MS Mincho"/>
                        </a:rPr>
                        <a:t>    нейтронов, С</a:t>
                      </a:r>
                      <a:r>
                        <a:rPr lang="ru-RU" sz="2000" b="1" baseline="30000" dirty="0">
                          <a:latin typeface="Times New Roman"/>
                          <a:ea typeface="MS Mincho"/>
                        </a:rPr>
                        <a:t>0</a:t>
                      </a:r>
                      <a:endParaRPr lang="ru-RU" sz="2000" b="1" dirty="0">
                        <a:latin typeface="Times New Roman"/>
                        <a:ea typeface="MS Mincho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MS Mincho"/>
                        </a:rPr>
                        <a:t>3. Средняя энергия нейтронов, МэВ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MS Mincho"/>
                        </a:rPr>
                        <a:t>4. Мощность поглощенной дозы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MS Mincho"/>
                        </a:rPr>
                        <a:t>    нейтронов в </a:t>
                      </a:r>
                      <a:r>
                        <a:rPr lang="ru-RU" sz="2000" b="1" dirty="0" err="1">
                          <a:latin typeface="Times New Roman"/>
                          <a:ea typeface="MS Mincho"/>
                        </a:rPr>
                        <a:t>тканеэквивалентном</a:t>
                      </a:r>
                      <a:r>
                        <a:rPr lang="ru-RU" sz="2000" b="1" dirty="0">
                          <a:latin typeface="Times New Roman"/>
                          <a:ea typeface="MS Mincho"/>
                        </a:rPr>
                        <a:t>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MS Mincho"/>
                        </a:rPr>
                        <a:t>    материале, Гр</a:t>
                      </a:r>
                      <a:r>
                        <a:rPr lang="ru-RU" sz="2000" b="1" baseline="30000" dirty="0">
                          <a:latin typeface="Times New Roman"/>
                          <a:ea typeface="MS Mincho"/>
                        </a:rPr>
                        <a:t>.</a:t>
                      </a:r>
                      <a:r>
                        <a:rPr lang="ru-RU" sz="2000" b="1" dirty="0">
                          <a:latin typeface="Times New Roman"/>
                          <a:ea typeface="MS Mincho"/>
                        </a:rPr>
                        <a:t>с</a:t>
                      </a:r>
                      <a:r>
                        <a:rPr lang="ru-RU" sz="2000" b="1" baseline="30000" dirty="0">
                          <a:latin typeface="Times New Roman"/>
                          <a:ea typeface="MS Mincho"/>
                        </a:rPr>
                        <a:t>-1</a:t>
                      </a:r>
                      <a:endParaRPr lang="ru-RU" sz="2000" b="1" dirty="0"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000" b="1" dirty="0">
                        <a:latin typeface="Times New Roman"/>
                        <a:ea typeface="MS Mincho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b="1" dirty="0">
                        <a:latin typeface="Times New Roman"/>
                        <a:ea typeface="MS Mincho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MS Mincho"/>
                        </a:rPr>
                        <a:t>6,546</a:t>
                      </a:r>
                      <a:r>
                        <a:rPr lang="ru-RU" sz="2000" b="1" baseline="30000" dirty="0">
                          <a:latin typeface="Times New Roman"/>
                          <a:ea typeface="MS Mincho"/>
                        </a:rPr>
                        <a:t>.</a:t>
                      </a:r>
                      <a:r>
                        <a:rPr lang="ru-RU" sz="2000" b="1" dirty="0">
                          <a:latin typeface="Times New Roman"/>
                          <a:ea typeface="MS Mincho"/>
                        </a:rPr>
                        <a:t>10</a:t>
                      </a:r>
                      <a:r>
                        <a:rPr lang="ru-RU" sz="2000" b="1" baseline="30000" dirty="0">
                          <a:latin typeface="Times New Roman"/>
                          <a:ea typeface="MS Mincho"/>
                        </a:rPr>
                        <a:t>10</a:t>
                      </a:r>
                      <a:endParaRPr lang="ru-RU" sz="2000" b="1" dirty="0">
                        <a:latin typeface="Times New Roman"/>
                        <a:ea typeface="MS Mincho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MS Mincho"/>
                        </a:rPr>
                        <a:t>2,610</a:t>
                      </a:r>
                      <a:r>
                        <a:rPr lang="ru-RU" sz="2000" b="1" baseline="30000" dirty="0">
                          <a:latin typeface="Times New Roman"/>
                          <a:ea typeface="MS Mincho"/>
                        </a:rPr>
                        <a:t>.</a:t>
                      </a:r>
                      <a:r>
                        <a:rPr lang="ru-RU" sz="2000" b="1" dirty="0">
                          <a:latin typeface="Times New Roman"/>
                          <a:ea typeface="MS Mincho"/>
                        </a:rPr>
                        <a:t>10</a:t>
                      </a:r>
                      <a:r>
                        <a:rPr lang="ru-RU" sz="2000" b="1" baseline="30000" dirty="0">
                          <a:latin typeface="Times New Roman"/>
                          <a:ea typeface="MS Mincho"/>
                        </a:rPr>
                        <a:t>10</a:t>
                      </a:r>
                      <a:endParaRPr lang="ru-RU" sz="2000" b="1" dirty="0">
                        <a:latin typeface="Times New Roman"/>
                        <a:ea typeface="MS Mincho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MS Mincho"/>
                        </a:rPr>
                        <a:t>1,723</a:t>
                      </a:r>
                      <a:r>
                        <a:rPr lang="ru-RU" sz="2000" b="1" baseline="30000" dirty="0">
                          <a:latin typeface="Times New Roman"/>
                          <a:ea typeface="MS Mincho"/>
                        </a:rPr>
                        <a:t>.</a:t>
                      </a:r>
                      <a:r>
                        <a:rPr lang="ru-RU" sz="2000" b="1" dirty="0">
                          <a:latin typeface="Times New Roman"/>
                          <a:ea typeface="MS Mincho"/>
                        </a:rPr>
                        <a:t>10</a:t>
                      </a:r>
                      <a:r>
                        <a:rPr lang="ru-RU" sz="2000" b="1" baseline="30000" dirty="0">
                          <a:latin typeface="Times New Roman"/>
                          <a:ea typeface="MS Mincho"/>
                        </a:rPr>
                        <a:t>10</a:t>
                      </a:r>
                      <a:endParaRPr lang="ru-RU" sz="2000" b="1" dirty="0">
                        <a:latin typeface="Times New Roman"/>
                        <a:ea typeface="MS Mincho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MS Mincho"/>
                        </a:rPr>
                        <a:t>2,212</a:t>
                      </a:r>
                      <a:r>
                        <a:rPr lang="ru-RU" sz="2000" b="1" baseline="30000" dirty="0">
                          <a:latin typeface="Times New Roman"/>
                          <a:ea typeface="MS Mincho"/>
                        </a:rPr>
                        <a:t>.</a:t>
                      </a:r>
                      <a:r>
                        <a:rPr lang="ru-RU" sz="2000" b="1" dirty="0">
                          <a:latin typeface="Times New Roman"/>
                          <a:ea typeface="MS Mincho"/>
                        </a:rPr>
                        <a:t>10</a:t>
                      </a:r>
                      <a:r>
                        <a:rPr lang="ru-RU" sz="2000" b="1" baseline="30000" dirty="0">
                          <a:latin typeface="Times New Roman"/>
                          <a:ea typeface="MS Mincho"/>
                        </a:rPr>
                        <a:t>10</a:t>
                      </a:r>
                      <a:endParaRPr lang="ru-RU" sz="2000" b="1" dirty="0">
                        <a:latin typeface="Times New Roman"/>
                        <a:ea typeface="MS Mincho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b="1" dirty="0">
                        <a:latin typeface="Times New Roman"/>
                        <a:ea typeface="MS Mincho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MS Mincho"/>
                        </a:rPr>
                        <a:t>63,8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000" b="1" dirty="0">
                        <a:latin typeface="Times New Roman"/>
                        <a:ea typeface="MS Mincho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MS Mincho"/>
                        </a:rPr>
                        <a:t>0,170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2000" b="1" dirty="0">
                        <a:latin typeface="Times New Roman"/>
                        <a:ea typeface="MS Mincho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MS Mincho"/>
                        </a:rPr>
                        <a:t>0,293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2000" b="1" dirty="0">
                        <a:latin typeface="Times New Roman"/>
                        <a:ea typeface="MS Mincho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2000" b="1" dirty="0">
                        <a:latin typeface="Times New Roman"/>
                        <a:ea typeface="MS Mincho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MS Mincho"/>
                        </a:rPr>
                        <a:t>1,220</a:t>
                      </a:r>
                      <a:r>
                        <a:rPr lang="ru-RU" sz="2000" b="1" baseline="30000" dirty="0">
                          <a:latin typeface="Times New Roman"/>
                          <a:ea typeface="MS Mincho"/>
                        </a:rPr>
                        <a:t>.</a:t>
                      </a:r>
                      <a:r>
                        <a:rPr lang="ru-RU" sz="2000" b="1" dirty="0">
                          <a:latin typeface="Times New Roman"/>
                          <a:ea typeface="MS Mincho"/>
                        </a:rPr>
                        <a:t>10</a:t>
                      </a:r>
                      <a:r>
                        <a:rPr lang="ru-RU" sz="2000" b="1" baseline="30000" dirty="0">
                          <a:latin typeface="Times New Roman"/>
                          <a:ea typeface="MS Mincho"/>
                        </a:rPr>
                        <a:t>11</a:t>
                      </a:r>
                      <a:endParaRPr lang="ru-RU" sz="2000" b="1" dirty="0">
                        <a:latin typeface="Times New Roman"/>
                        <a:ea typeface="MS Mincho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MS Mincho"/>
                        </a:rPr>
                        <a:t>2,519</a:t>
                      </a:r>
                      <a:r>
                        <a:rPr lang="ru-RU" sz="2000" b="1" baseline="30000" dirty="0">
                          <a:latin typeface="Times New Roman"/>
                          <a:ea typeface="MS Mincho"/>
                        </a:rPr>
                        <a:t>.</a:t>
                      </a:r>
                      <a:r>
                        <a:rPr lang="ru-RU" sz="2000" b="1" dirty="0">
                          <a:latin typeface="Times New Roman"/>
                          <a:ea typeface="MS Mincho"/>
                        </a:rPr>
                        <a:t>10</a:t>
                      </a:r>
                      <a:r>
                        <a:rPr lang="ru-RU" sz="2000" b="1" baseline="30000" dirty="0">
                          <a:latin typeface="Times New Roman"/>
                          <a:ea typeface="MS Mincho"/>
                        </a:rPr>
                        <a:t>10</a:t>
                      </a:r>
                      <a:endParaRPr lang="ru-RU" sz="2000" b="1" dirty="0">
                        <a:latin typeface="Times New Roman"/>
                        <a:ea typeface="MS Mincho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MS Mincho"/>
                        </a:rPr>
                        <a:t>7,325</a:t>
                      </a:r>
                      <a:r>
                        <a:rPr lang="ru-RU" sz="2000" b="1" baseline="30000" dirty="0">
                          <a:latin typeface="Times New Roman"/>
                          <a:ea typeface="MS Mincho"/>
                        </a:rPr>
                        <a:t>.</a:t>
                      </a:r>
                      <a:r>
                        <a:rPr lang="ru-RU" sz="2000" b="1" dirty="0">
                          <a:latin typeface="Times New Roman"/>
                          <a:ea typeface="MS Mincho"/>
                        </a:rPr>
                        <a:t>10</a:t>
                      </a:r>
                      <a:r>
                        <a:rPr lang="ru-RU" sz="2000" b="1" baseline="30000" dirty="0">
                          <a:latin typeface="Times New Roman"/>
                          <a:ea typeface="MS Mincho"/>
                        </a:rPr>
                        <a:t>10</a:t>
                      </a:r>
                      <a:endParaRPr lang="ru-RU" sz="2000" b="1" dirty="0">
                        <a:latin typeface="Times New Roman"/>
                        <a:ea typeface="MS Mincho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MS Mincho"/>
                        </a:rPr>
                        <a:t>2,354</a:t>
                      </a:r>
                      <a:r>
                        <a:rPr lang="ru-RU" sz="2000" b="1" baseline="30000" dirty="0">
                          <a:latin typeface="Times New Roman"/>
                          <a:ea typeface="MS Mincho"/>
                        </a:rPr>
                        <a:t>.</a:t>
                      </a:r>
                      <a:r>
                        <a:rPr lang="ru-RU" sz="2000" b="1" dirty="0">
                          <a:latin typeface="Times New Roman"/>
                          <a:ea typeface="MS Mincho"/>
                        </a:rPr>
                        <a:t>10</a:t>
                      </a:r>
                      <a:r>
                        <a:rPr lang="ru-RU" sz="2000" b="1" baseline="30000" dirty="0">
                          <a:latin typeface="Times New Roman"/>
                          <a:ea typeface="MS Mincho"/>
                        </a:rPr>
                        <a:t>10</a:t>
                      </a:r>
                      <a:endParaRPr lang="ru-RU" sz="2000" b="1" dirty="0">
                        <a:latin typeface="Times New Roman"/>
                        <a:ea typeface="MS Mincho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2000" b="1" dirty="0">
                        <a:latin typeface="Times New Roman"/>
                        <a:ea typeface="MS Mincho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MS Mincho"/>
                        </a:rPr>
                        <a:t>63,7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2000" b="1" dirty="0">
                        <a:latin typeface="Times New Roman"/>
                        <a:ea typeface="MS Mincho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MS Mincho"/>
                        </a:rPr>
                        <a:t>0,282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2000" b="1" dirty="0">
                        <a:latin typeface="Times New Roman"/>
                        <a:ea typeface="MS Mincho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MS Mincho"/>
                        </a:rPr>
                        <a:t>1,042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00034" y="214290"/>
            <a:ext cx="8286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Поверенные характеристики полей ресурсной базы НИЦ «Курчатовский институт»</a:t>
            </a:r>
            <a:endParaRPr lang="en-US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Ф-1 </a:t>
            </a:r>
            <a:b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 мощности 24 кВт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030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6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890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1. Плотность потока нейтронов,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    нейтр</a:t>
                      </a:r>
                      <a:r>
                        <a:rPr lang="ru-RU" sz="2400" baseline="300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.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см</a:t>
                      </a:r>
                      <a:r>
                        <a:rPr lang="ru-RU" sz="2400" baseline="300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-2.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с</a:t>
                      </a:r>
                      <a:r>
                        <a:rPr lang="ru-RU" sz="2400" baseline="300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-1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     - во всем диапазоне энергии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     - тепловых (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Максвеловских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     -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эпитепловых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 (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Фермиевских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     - быстрых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     - с энергией больше 0,1 МэВ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2. Эффективная температура 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    тепловых  нейтронов, С</a:t>
                      </a:r>
                      <a:r>
                        <a:rPr lang="ru-RU" sz="2400" baseline="300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0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/>
                        <a:ea typeface="MS Mincho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3. Средняя энергия нейтронов, МэВ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4. Мощность поглощенной дозы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    нейтронов в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тканеэквивалентном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    материале, Гр</a:t>
                      </a:r>
                      <a:r>
                        <a:rPr lang="ru-RU" sz="2400" baseline="300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.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с</a:t>
                      </a:r>
                      <a:r>
                        <a:rPr lang="ru-RU" sz="2400" baseline="300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-1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MS Mincho"/>
                        </a:rPr>
                        <a:t>    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/>
                        <a:ea typeface="MS Mincho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chemeClr val="tx1"/>
                        </a:solidFill>
                        <a:latin typeface="Times New Roman"/>
                        <a:ea typeface="MS Mincho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1,75</a:t>
                      </a:r>
                      <a:r>
                        <a:rPr lang="ru-RU" sz="2400" baseline="300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.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10</a:t>
                      </a:r>
                      <a:r>
                        <a:rPr lang="ru-RU" sz="2400" baseline="300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10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/>
                        <a:ea typeface="MS Mincho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7,06</a:t>
                      </a:r>
                      <a:r>
                        <a:rPr lang="ru-RU" sz="2400" baseline="300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.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10</a:t>
                      </a:r>
                      <a:r>
                        <a:rPr lang="ru-RU" sz="2400" baseline="300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9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/>
                        <a:ea typeface="MS Mincho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6,62</a:t>
                      </a:r>
                      <a:r>
                        <a:rPr lang="ru-RU" sz="2400" baseline="300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.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10</a:t>
                      </a:r>
                      <a:r>
                        <a:rPr lang="ru-RU" sz="2400" baseline="300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9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/>
                        <a:ea typeface="MS Mincho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3,83</a:t>
                      </a:r>
                      <a:r>
                        <a:rPr lang="ru-RU" sz="2400" baseline="300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.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10</a:t>
                      </a:r>
                      <a:r>
                        <a:rPr lang="ru-RU" sz="2400" baseline="300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9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/>
                        <a:ea typeface="MS Mincho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3,89</a:t>
                      </a:r>
                      <a:r>
                        <a:rPr lang="ru-RU" sz="2400" baseline="300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.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10</a:t>
                      </a:r>
                      <a:r>
                        <a:rPr lang="ru-RU" sz="2400" baseline="300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9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/>
                        <a:ea typeface="MS Mincho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chemeClr val="tx1"/>
                        </a:solidFill>
                        <a:latin typeface="Times New Roman"/>
                        <a:ea typeface="MS Mincho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56,7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0,1416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chemeClr val="tx1"/>
                        </a:solidFill>
                        <a:latin typeface="Times New Roman"/>
                        <a:ea typeface="MS Mincho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2400" dirty="0">
                        <a:solidFill>
                          <a:schemeClr val="tx1"/>
                        </a:solidFill>
                        <a:latin typeface="Times New Roman"/>
                        <a:ea typeface="MS Mincho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6,66</a:t>
                      </a:r>
                      <a:r>
                        <a:rPr lang="ru-RU" sz="2400" baseline="300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.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10</a:t>
                      </a:r>
                      <a:r>
                        <a:rPr lang="ru-RU" sz="2400" baseline="30000" dirty="0">
                          <a:solidFill>
                            <a:schemeClr val="tx1"/>
                          </a:solidFill>
                          <a:latin typeface="Times New Roman"/>
                          <a:ea typeface="MS Mincho"/>
                        </a:rPr>
                        <a:t>-2</a:t>
                      </a:r>
                      <a:endParaRPr lang="ru-RU" sz="2400" dirty="0">
                        <a:solidFill>
                          <a:schemeClr val="tx1"/>
                        </a:solidFill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09675"/>
          </a:xfrm>
        </p:spPr>
        <p:txBody>
          <a:bodyPr rtlCol="0">
            <a:normAutofit fontScale="90000"/>
          </a:bodyPr>
          <a:lstStyle/>
          <a:p>
            <a:pPr algn="just" fontAlgn="auto">
              <a:spcAft>
                <a:spcPts val="0"/>
              </a:spcAft>
              <a:defRPr/>
            </a:pPr>
            <a:br>
              <a:rPr lang="ru-RU" sz="2700" dirty="0"/>
            </a:br>
            <a:br>
              <a:rPr lang="ru-RU" sz="2700" dirty="0"/>
            </a:br>
            <a:r>
              <a:rPr lang="ru-RU" sz="2700" dirty="0"/>
              <a:t>Измерение характеристик поля нейтронов в МОП-ЭГ на реакторе ГИДРА проводили в специальной капсуле с тремя детекторами типа ДПЗ при токе  мониторной  камеры КНК-53 (0,355±0,003)</a:t>
            </a:r>
            <a:r>
              <a:rPr lang="ru-RU" sz="2700" baseline="30000" dirty="0"/>
              <a:t>.</a:t>
            </a:r>
            <a:r>
              <a:rPr lang="ru-RU" sz="2700" dirty="0"/>
              <a:t>10</a:t>
            </a:r>
            <a:r>
              <a:rPr lang="ru-RU" sz="2700" baseline="30000" dirty="0"/>
              <a:t>-5</a:t>
            </a:r>
            <a:r>
              <a:rPr lang="ru-RU" sz="2700" dirty="0"/>
              <a:t>А</a:t>
            </a:r>
            <a:r>
              <a:rPr lang="ru-RU" sz="2200" dirty="0"/>
              <a:t>.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700213"/>
          <a:ext cx="8229600" cy="4681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91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8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7665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ГИДРА</a:t>
                      </a:r>
                      <a:endParaRPr lang="ru-RU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34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MS Mincho"/>
                        </a:rPr>
                        <a:t>1. Плотность потока нейтронов,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MS Mincho"/>
                        </a:rPr>
                        <a:t>    нейтр</a:t>
                      </a:r>
                      <a:r>
                        <a:rPr lang="ru-RU" sz="2400" b="1" baseline="30000" dirty="0">
                          <a:latin typeface="Times New Roman"/>
                          <a:ea typeface="MS Mincho"/>
                        </a:rPr>
                        <a:t>.</a:t>
                      </a:r>
                      <a:r>
                        <a:rPr lang="ru-RU" sz="2400" b="1" dirty="0">
                          <a:latin typeface="Times New Roman"/>
                          <a:ea typeface="MS Mincho"/>
                        </a:rPr>
                        <a:t>см</a:t>
                      </a:r>
                      <a:r>
                        <a:rPr lang="ru-RU" sz="2400" b="1" baseline="30000" dirty="0">
                          <a:latin typeface="Times New Roman"/>
                          <a:ea typeface="MS Mincho"/>
                        </a:rPr>
                        <a:t>-2.</a:t>
                      </a:r>
                      <a:r>
                        <a:rPr lang="ru-RU" sz="2400" b="1" dirty="0">
                          <a:latin typeface="Times New Roman"/>
                          <a:ea typeface="MS Mincho"/>
                        </a:rPr>
                        <a:t>с</a:t>
                      </a:r>
                      <a:r>
                        <a:rPr lang="ru-RU" sz="2400" b="1" baseline="30000" dirty="0">
                          <a:latin typeface="Times New Roman"/>
                          <a:ea typeface="MS Mincho"/>
                        </a:rPr>
                        <a:t>-1</a:t>
                      </a:r>
                      <a:r>
                        <a:rPr lang="ru-RU" sz="2400" b="1" dirty="0">
                          <a:latin typeface="Times New Roman"/>
                          <a:ea typeface="MS Mincho"/>
                        </a:rPr>
                        <a:t>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MS Mincho"/>
                        </a:rPr>
                        <a:t>    - во всем диапазоне энергии нейтронов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MS Mincho"/>
                        </a:rPr>
                        <a:t>    - тепловых (</a:t>
                      </a:r>
                      <a:r>
                        <a:rPr lang="ru-RU" sz="2400" b="1" dirty="0" err="1">
                          <a:latin typeface="Times New Roman"/>
                          <a:ea typeface="MS Mincho"/>
                        </a:rPr>
                        <a:t>Максвеловских</a:t>
                      </a:r>
                      <a:r>
                        <a:rPr lang="ru-RU" sz="2400" b="1" dirty="0">
                          <a:latin typeface="Times New Roman"/>
                          <a:ea typeface="MS Mincho"/>
                        </a:rPr>
                        <a:t>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MS Mincho"/>
                        </a:rPr>
                        <a:t>    - </a:t>
                      </a:r>
                      <a:r>
                        <a:rPr lang="ru-RU" sz="2400" b="1" dirty="0" err="1">
                          <a:latin typeface="Times New Roman"/>
                          <a:ea typeface="MS Mincho"/>
                        </a:rPr>
                        <a:t>эпитепловых</a:t>
                      </a:r>
                      <a:r>
                        <a:rPr lang="ru-RU" sz="2400" b="1" dirty="0">
                          <a:latin typeface="Times New Roman"/>
                          <a:ea typeface="MS Mincho"/>
                        </a:rPr>
                        <a:t> (</a:t>
                      </a:r>
                      <a:r>
                        <a:rPr lang="ru-RU" sz="2400" b="1" dirty="0" err="1">
                          <a:latin typeface="Times New Roman"/>
                          <a:ea typeface="MS Mincho"/>
                        </a:rPr>
                        <a:t>Фермиевских</a:t>
                      </a:r>
                      <a:r>
                        <a:rPr lang="ru-RU" sz="2400" b="1" dirty="0">
                          <a:latin typeface="Times New Roman"/>
                          <a:ea typeface="MS Mincho"/>
                        </a:rPr>
                        <a:t>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MS Mincho"/>
                        </a:rPr>
                        <a:t>    - быстрых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MS Mincho"/>
                        </a:rPr>
                        <a:t>2. Эффективная температура тепловых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MS Mincho"/>
                        </a:rPr>
                        <a:t>    нейтронов, С</a:t>
                      </a:r>
                      <a:r>
                        <a:rPr lang="ru-RU" sz="2400" b="1" baseline="30000" dirty="0">
                          <a:latin typeface="Times New Roman"/>
                          <a:ea typeface="MS Mincho"/>
                        </a:rPr>
                        <a:t>0</a:t>
                      </a:r>
                      <a:endParaRPr lang="ru-RU" sz="2400" b="1" dirty="0">
                        <a:latin typeface="Times New Roman"/>
                        <a:ea typeface="MS Mincho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MS Mincho"/>
                        </a:rPr>
                        <a:t>3. Средняя энергия нейтронов, МэВ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MS Mincho"/>
                        </a:rPr>
                        <a:t>4. Мощность поглощенной дозы нейтронов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MS Mincho"/>
                        </a:rPr>
                        <a:t>    в </a:t>
                      </a:r>
                      <a:r>
                        <a:rPr lang="ru-RU" sz="2400" b="1" dirty="0" err="1">
                          <a:latin typeface="Times New Roman"/>
                          <a:ea typeface="MS Mincho"/>
                        </a:rPr>
                        <a:t>тканеэквивалентном</a:t>
                      </a:r>
                      <a:r>
                        <a:rPr lang="ru-RU" sz="2400" b="1" dirty="0">
                          <a:latin typeface="Times New Roman"/>
                          <a:ea typeface="MS Mincho"/>
                        </a:rPr>
                        <a:t> материале, Гр</a:t>
                      </a:r>
                      <a:r>
                        <a:rPr lang="ru-RU" sz="2400" b="1" baseline="30000" dirty="0">
                          <a:latin typeface="Times New Roman"/>
                          <a:ea typeface="MS Mincho"/>
                        </a:rPr>
                        <a:t>.</a:t>
                      </a:r>
                      <a:r>
                        <a:rPr lang="ru-RU" sz="2400" b="1" dirty="0">
                          <a:latin typeface="Times New Roman"/>
                          <a:ea typeface="MS Mincho"/>
                        </a:rPr>
                        <a:t>с</a:t>
                      </a:r>
                      <a:r>
                        <a:rPr lang="ru-RU" sz="2400" b="1" baseline="30000" dirty="0">
                          <a:latin typeface="Times New Roman"/>
                          <a:ea typeface="MS Mincho"/>
                        </a:rPr>
                        <a:t>-1</a:t>
                      </a:r>
                      <a:endParaRPr lang="ru-RU" sz="2400" b="1" dirty="0"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400" b="1" dirty="0">
                        <a:latin typeface="Times New Roman"/>
                        <a:ea typeface="MS Mincho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400" b="1" dirty="0">
                        <a:latin typeface="Times New Roman"/>
                        <a:ea typeface="MS Mincho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MS Mincho"/>
                        </a:rPr>
                        <a:t>1,61</a:t>
                      </a:r>
                      <a:r>
                        <a:rPr lang="ru-RU" sz="2400" b="1" baseline="30000" dirty="0">
                          <a:latin typeface="Times New Roman"/>
                          <a:ea typeface="MS Mincho"/>
                        </a:rPr>
                        <a:t>.</a:t>
                      </a:r>
                      <a:r>
                        <a:rPr lang="ru-RU" sz="2400" b="1" dirty="0">
                          <a:latin typeface="Times New Roman"/>
                          <a:ea typeface="MS Mincho"/>
                        </a:rPr>
                        <a:t>10</a:t>
                      </a:r>
                      <a:r>
                        <a:rPr lang="ru-RU" sz="2400" b="1" baseline="30000" dirty="0">
                          <a:latin typeface="Times New Roman"/>
                          <a:ea typeface="MS Mincho"/>
                        </a:rPr>
                        <a:t>11</a:t>
                      </a:r>
                      <a:endParaRPr lang="ru-RU" sz="2400" b="1" dirty="0">
                        <a:latin typeface="Times New Roman"/>
                        <a:ea typeface="MS Mincho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MS Mincho"/>
                        </a:rPr>
                        <a:t>1,85</a:t>
                      </a:r>
                      <a:r>
                        <a:rPr lang="ru-RU" sz="2400" b="1" baseline="30000" dirty="0">
                          <a:latin typeface="Times New Roman"/>
                          <a:ea typeface="MS Mincho"/>
                        </a:rPr>
                        <a:t>.</a:t>
                      </a:r>
                      <a:r>
                        <a:rPr lang="ru-RU" sz="2400" b="1" dirty="0">
                          <a:latin typeface="Times New Roman"/>
                          <a:ea typeface="MS Mincho"/>
                        </a:rPr>
                        <a:t>10</a:t>
                      </a:r>
                      <a:r>
                        <a:rPr lang="ru-RU" sz="2400" b="1" baseline="30000" dirty="0">
                          <a:latin typeface="Times New Roman"/>
                          <a:ea typeface="MS Mincho"/>
                        </a:rPr>
                        <a:t>10</a:t>
                      </a:r>
                      <a:endParaRPr lang="ru-RU" sz="2400" b="1" dirty="0">
                        <a:latin typeface="Times New Roman"/>
                        <a:ea typeface="MS Mincho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MS Mincho"/>
                        </a:rPr>
                        <a:t>7,44</a:t>
                      </a:r>
                      <a:r>
                        <a:rPr lang="ru-RU" sz="2400" b="1" baseline="30000" dirty="0">
                          <a:latin typeface="Times New Roman"/>
                          <a:ea typeface="MS Mincho"/>
                        </a:rPr>
                        <a:t>.</a:t>
                      </a:r>
                      <a:r>
                        <a:rPr lang="ru-RU" sz="2400" b="1" dirty="0">
                          <a:latin typeface="Times New Roman"/>
                          <a:ea typeface="MS Mincho"/>
                        </a:rPr>
                        <a:t>10</a:t>
                      </a:r>
                      <a:r>
                        <a:rPr lang="ru-RU" sz="2400" b="1" baseline="30000" dirty="0">
                          <a:latin typeface="Times New Roman"/>
                          <a:ea typeface="MS Mincho"/>
                        </a:rPr>
                        <a:t>10</a:t>
                      </a:r>
                      <a:endParaRPr lang="ru-RU" sz="2400" b="1" dirty="0">
                        <a:latin typeface="Times New Roman"/>
                        <a:ea typeface="MS Mincho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MS Mincho"/>
                        </a:rPr>
                        <a:t>6,81</a:t>
                      </a:r>
                      <a:r>
                        <a:rPr lang="ru-RU" sz="2400" b="1" baseline="30000" dirty="0">
                          <a:latin typeface="Times New Roman"/>
                          <a:ea typeface="MS Mincho"/>
                        </a:rPr>
                        <a:t>.</a:t>
                      </a:r>
                      <a:r>
                        <a:rPr lang="ru-RU" sz="2400" b="1" dirty="0">
                          <a:latin typeface="Times New Roman"/>
                          <a:ea typeface="MS Mincho"/>
                        </a:rPr>
                        <a:t>10</a:t>
                      </a:r>
                      <a:r>
                        <a:rPr lang="ru-RU" sz="2400" b="1" baseline="30000" dirty="0">
                          <a:latin typeface="Times New Roman"/>
                          <a:ea typeface="MS Mincho"/>
                        </a:rPr>
                        <a:t>10</a:t>
                      </a:r>
                      <a:endParaRPr lang="ru-RU" sz="2400" b="1" dirty="0">
                        <a:latin typeface="Times New Roman"/>
                        <a:ea typeface="MS Mincho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400" b="1" dirty="0">
                        <a:latin typeface="Times New Roman"/>
                        <a:ea typeface="MS Mincho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MS Mincho"/>
                        </a:rPr>
                        <a:t>48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MS Mincho"/>
                        </a:rPr>
                        <a:t>0,620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400" b="1" dirty="0">
                        <a:latin typeface="Times New Roman"/>
                        <a:ea typeface="MS Mincho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MS Mincho"/>
                        </a:rPr>
                        <a:t>160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282" y="0"/>
          <a:ext cx="8712968" cy="35718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6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7701">
                <a:tc gridSpan="2">
                  <a:txBody>
                    <a:bodyPr/>
                    <a:lstStyle/>
                    <a:p>
                      <a:pPr algn="ctr"/>
                      <a:r>
                        <a:rPr lang="ru-RU" sz="3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ОР ЭК-1 на 1 кВт  мощности</a:t>
                      </a:r>
                      <a:endParaRPr lang="ru-RU" sz="3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27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MS Mincho"/>
                        </a:rPr>
                        <a:t>1. Плотность потока нейтронов,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MS Mincho"/>
                        </a:rPr>
                        <a:t>    нейтр</a:t>
                      </a:r>
                      <a:r>
                        <a:rPr lang="ru-RU" sz="2800" baseline="30000" dirty="0">
                          <a:latin typeface="Times New Roman"/>
                          <a:ea typeface="MS Mincho"/>
                        </a:rPr>
                        <a:t>.</a:t>
                      </a:r>
                      <a:r>
                        <a:rPr lang="ru-RU" sz="2800" dirty="0">
                          <a:latin typeface="Times New Roman"/>
                          <a:ea typeface="MS Mincho"/>
                        </a:rPr>
                        <a:t>см</a:t>
                      </a:r>
                      <a:r>
                        <a:rPr lang="ru-RU" sz="2800" baseline="30000" dirty="0">
                          <a:latin typeface="Times New Roman"/>
                          <a:ea typeface="MS Mincho"/>
                        </a:rPr>
                        <a:t>-2.</a:t>
                      </a:r>
                      <a:r>
                        <a:rPr lang="ru-RU" sz="2800" dirty="0">
                          <a:latin typeface="Times New Roman"/>
                          <a:ea typeface="MS Mincho"/>
                        </a:rPr>
                        <a:t>с</a:t>
                      </a:r>
                      <a:r>
                        <a:rPr lang="ru-RU" sz="2800" baseline="30000" dirty="0">
                          <a:latin typeface="Times New Roman"/>
                          <a:ea typeface="MS Mincho"/>
                        </a:rPr>
                        <a:t>-1</a:t>
                      </a:r>
                      <a:r>
                        <a:rPr lang="ru-RU" sz="2800" dirty="0">
                          <a:latin typeface="Times New Roman"/>
                          <a:ea typeface="MS Mincho"/>
                        </a:rPr>
                        <a:t>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MS Mincho"/>
                        </a:rPr>
                        <a:t>    - тепловых (</a:t>
                      </a:r>
                      <a:r>
                        <a:rPr lang="ru-RU" sz="2800" dirty="0" err="1">
                          <a:latin typeface="Times New Roman"/>
                          <a:ea typeface="MS Mincho"/>
                        </a:rPr>
                        <a:t>Максвеловских</a:t>
                      </a:r>
                      <a:r>
                        <a:rPr lang="ru-RU" sz="2800" dirty="0">
                          <a:latin typeface="Times New Roman"/>
                          <a:ea typeface="MS Mincho"/>
                        </a:rPr>
                        <a:t>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MS Mincho"/>
                        </a:rPr>
                        <a:t>    - быстрых &gt; 3 МэВ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MS Mincho"/>
                        </a:rPr>
                        <a:t>2. Мощность поглощенной дозы,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MS Mincho"/>
                        </a:rPr>
                        <a:t>    рад</a:t>
                      </a:r>
                      <a:r>
                        <a:rPr lang="ru-RU" sz="2800" baseline="30000" dirty="0">
                          <a:latin typeface="Times New Roman"/>
                          <a:ea typeface="MS Mincho"/>
                        </a:rPr>
                        <a:t>.</a:t>
                      </a:r>
                      <a:r>
                        <a:rPr lang="ru-RU" sz="2800" dirty="0">
                          <a:latin typeface="Times New Roman"/>
                          <a:ea typeface="MS Mincho"/>
                        </a:rPr>
                        <a:t>с</a:t>
                      </a:r>
                      <a:r>
                        <a:rPr lang="ru-RU" sz="2800" baseline="30000" dirty="0">
                          <a:latin typeface="Times New Roman"/>
                          <a:ea typeface="MS Mincho"/>
                        </a:rPr>
                        <a:t>-1</a:t>
                      </a:r>
                      <a:endParaRPr lang="ru-RU" sz="2800" dirty="0"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800" dirty="0">
                        <a:latin typeface="Times New Roman"/>
                        <a:ea typeface="MS Mincho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MS Mincho"/>
                        </a:rPr>
                        <a:t>(1</a:t>
                      </a:r>
                      <a:r>
                        <a:rPr lang="en-US" sz="2800" dirty="0">
                          <a:latin typeface="Times New Roman"/>
                          <a:ea typeface="MS Mincho"/>
                        </a:rPr>
                        <a:t>,</a:t>
                      </a:r>
                      <a:r>
                        <a:rPr lang="ru-RU" sz="2800" dirty="0">
                          <a:latin typeface="Times New Roman"/>
                          <a:ea typeface="MS Mincho"/>
                        </a:rPr>
                        <a:t>39±0</a:t>
                      </a:r>
                      <a:r>
                        <a:rPr lang="en-US" sz="2800" dirty="0">
                          <a:latin typeface="Times New Roman"/>
                          <a:ea typeface="MS Mincho"/>
                        </a:rPr>
                        <a:t>,</a:t>
                      </a:r>
                      <a:r>
                        <a:rPr lang="ru-RU" sz="2800" dirty="0">
                          <a:latin typeface="Times New Roman"/>
                          <a:ea typeface="MS Mincho"/>
                        </a:rPr>
                        <a:t>03)·10</a:t>
                      </a:r>
                      <a:r>
                        <a:rPr lang="ru-RU" sz="2800" baseline="30000" dirty="0">
                          <a:latin typeface="Times New Roman"/>
                          <a:ea typeface="MS Mincho"/>
                        </a:rPr>
                        <a:t>8</a:t>
                      </a:r>
                      <a:endParaRPr lang="ru-RU" sz="2800" dirty="0">
                        <a:latin typeface="Times New Roman"/>
                        <a:ea typeface="MS Mincho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MS Mincho"/>
                        </a:rPr>
                        <a:t>(1</a:t>
                      </a:r>
                      <a:r>
                        <a:rPr lang="en-US" sz="2800" dirty="0">
                          <a:latin typeface="Times New Roman"/>
                          <a:ea typeface="MS Mincho"/>
                        </a:rPr>
                        <a:t>,</a:t>
                      </a:r>
                      <a:r>
                        <a:rPr lang="ru-RU" sz="2800" dirty="0">
                          <a:latin typeface="Times New Roman"/>
                          <a:ea typeface="MS Mincho"/>
                        </a:rPr>
                        <a:t>58±0</a:t>
                      </a:r>
                      <a:r>
                        <a:rPr lang="en-US" sz="2800" dirty="0">
                          <a:latin typeface="Times New Roman"/>
                          <a:ea typeface="MS Mincho"/>
                        </a:rPr>
                        <a:t>,</a:t>
                      </a:r>
                      <a:r>
                        <a:rPr lang="ru-RU" sz="2800" dirty="0">
                          <a:latin typeface="Times New Roman"/>
                          <a:ea typeface="MS Mincho"/>
                        </a:rPr>
                        <a:t>05)·10</a:t>
                      </a:r>
                      <a:r>
                        <a:rPr lang="ru-RU" sz="2800" baseline="30000" dirty="0">
                          <a:latin typeface="Times New Roman"/>
                          <a:ea typeface="MS Mincho"/>
                        </a:rPr>
                        <a:t>7</a:t>
                      </a:r>
                      <a:endParaRPr lang="ru-RU" sz="2800" dirty="0">
                        <a:latin typeface="Times New Roman"/>
                        <a:ea typeface="MS Mincho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2800" dirty="0">
                        <a:latin typeface="Times New Roman"/>
                        <a:ea typeface="MS Mincho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2800" dirty="0">
                        <a:latin typeface="Times New Roman"/>
                        <a:ea typeface="MS Mincho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MS Mincho"/>
                        </a:rPr>
                        <a:t>1</a:t>
                      </a:r>
                      <a:r>
                        <a:rPr lang="en-US" sz="2800" dirty="0">
                          <a:latin typeface="Times New Roman"/>
                          <a:ea typeface="MS Mincho"/>
                        </a:rPr>
                        <a:t>,</a:t>
                      </a:r>
                      <a:r>
                        <a:rPr lang="ru-RU" sz="2800" dirty="0">
                          <a:latin typeface="Times New Roman"/>
                          <a:ea typeface="MS Mincho"/>
                        </a:rPr>
                        <a:t>53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" name="Содержимое 3"/>
          <p:cNvGraphicFramePr>
            <a:graphicFrameLocks/>
          </p:cNvGraphicFramePr>
          <p:nvPr/>
        </p:nvGraphicFramePr>
        <p:xfrm>
          <a:off x="214282" y="3357562"/>
          <a:ext cx="8715436" cy="34309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9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6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3368">
                <a:tc gridSpan="2">
                  <a:txBody>
                    <a:bodyPr/>
                    <a:lstStyle/>
                    <a:p>
                      <a:pPr algn="ctr"/>
                      <a:r>
                        <a:rPr lang="ru-RU" sz="3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ОР ЭК-2 на 1 кВт  мощности</a:t>
                      </a:r>
                      <a:endParaRPr lang="ru-RU" sz="3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18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MS Mincho"/>
                        </a:rPr>
                        <a:t>1. Плотность потока нейтронов,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MS Mincho"/>
                        </a:rPr>
                        <a:t>    нейтр</a:t>
                      </a:r>
                      <a:r>
                        <a:rPr lang="ru-RU" sz="2800" baseline="30000" dirty="0">
                          <a:latin typeface="Times New Roman"/>
                          <a:ea typeface="MS Mincho"/>
                        </a:rPr>
                        <a:t>.</a:t>
                      </a:r>
                      <a:r>
                        <a:rPr lang="ru-RU" sz="2800" dirty="0">
                          <a:latin typeface="Times New Roman"/>
                          <a:ea typeface="MS Mincho"/>
                        </a:rPr>
                        <a:t>см</a:t>
                      </a:r>
                      <a:r>
                        <a:rPr lang="ru-RU" sz="2800" baseline="30000" dirty="0">
                          <a:latin typeface="Times New Roman"/>
                          <a:ea typeface="MS Mincho"/>
                        </a:rPr>
                        <a:t>-2.</a:t>
                      </a:r>
                      <a:r>
                        <a:rPr lang="ru-RU" sz="2800" dirty="0">
                          <a:latin typeface="Times New Roman"/>
                          <a:ea typeface="MS Mincho"/>
                        </a:rPr>
                        <a:t>с</a:t>
                      </a:r>
                      <a:r>
                        <a:rPr lang="ru-RU" sz="2800" baseline="30000" dirty="0">
                          <a:latin typeface="Times New Roman"/>
                          <a:ea typeface="MS Mincho"/>
                        </a:rPr>
                        <a:t>-1</a:t>
                      </a:r>
                      <a:r>
                        <a:rPr lang="ru-RU" sz="2800" dirty="0">
                          <a:latin typeface="Times New Roman"/>
                          <a:ea typeface="MS Mincho"/>
                        </a:rPr>
                        <a:t>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MS Mincho"/>
                        </a:rPr>
                        <a:t>    - тепловых (</a:t>
                      </a:r>
                      <a:r>
                        <a:rPr lang="ru-RU" sz="2800" dirty="0" err="1">
                          <a:latin typeface="Times New Roman"/>
                          <a:ea typeface="MS Mincho"/>
                        </a:rPr>
                        <a:t>Максвеловских</a:t>
                      </a:r>
                      <a:r>
                        <a:rPr lang="ru-RU" sz="2800" dirty="0">
                          <a:latin typeface="Times New Roman"/>
                          <a:ea typeface="MS Mincho"/>
                        </a:rPr>
                        <a:t>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MS Mincho"/>
                        </a:rPr>
                        <a:t>    - быстрых &gt; 3 МэВ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MS Mincho"/>
                        </a:rPr>
                        <a:t>2. Мощность поглощенной дозы, 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MS Mincho"/>
                        </a:rPr>
                        <a:t>    рад</a:t>
                      </a:r>
                      <a:r>
                        <a:rPr lang="ru-RU" sz="2800" baseline="30000" dirty="0">
                          <a:latin typeface="Times New Roman"/>
                          <a:ea typeface="MS Mincho"/>
                        </a:rPr>
                        <a:t>.</a:t>
                      </a:r>
                      <a:r>
                        <a:rPr lang="ru-RU" sz="2800" dirty="0">
                          <a:latin typeface="Times New Roman"/>
                          <a:ea typeface="MS Mincho"/>
                        </a:rPr>
                        <a:t>с</a:t>
                      </a:r>
                      <a:r>
                        <a:rPr lang="ru-RU" sz="2800" baseline="30000" dirty="0">
                          <a:latin typeface="Times New Roman"/>
                          <a:ea typeface="MS Mincho"/>
                        </a:rPr>
                        <a:t>-1</a:t>
                      </a:r>
                      <a:endParaRPr lang="ru-RU" sz="2800" dirty="0"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2800" dirty="0">
                        <a:latin typeface="Times New Roman"/>
                        <a:ea typeface="MS Mincho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800" dirty="0">
                        <a:latin typeface="Times New Roman"/>
                        <a:ea typeface="MS Mincho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MS Mincho"/>
                        </a:rPr>
                        <a:t>(4,03±0,06)·10</a:t>
                      </a:r>
                      <a:r>
                        <a:rPr lang="ru-RU" sz="2800" baseline="30000" dirty="0">
                          <a:latin typeface="Times New Roman"/>
                          <a:ea typeface="MS Mincho"/>
                        </a:rPr>
                        <a:t>7</a:t>
                      </a:r>
                      <a:endParaRPr lang="ru-RU" sz="2800" dirty="0">
                        <a:latin typeface="Times New Roman"/>
                        <a:ea typeface="MS Mincho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MS Mincho"/>
                        </a:rPr>
                        <a:t>(5,56±0,09)·10</a:t>
                      </a:r>
                      <a:r>
                        <a:rPr lang="ru-RU" sz="2800" baseline="30000" dirty="0">
                          <a:latin typeface="Times New Roman"/>
                          <a:ea typeface="MS Mincho"/>
                        </a:rPr>
                        <a:t>6</a:t>
                      </a:r>
                      <a:endParaRPr lang="ru-RU" sz="2800" dirty="0">
                        <a:latin typeface="Times New Roman"/>
                        <a:ea typeface="MS Mincho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2800" dirty="0">
                        <a:latin typeface="Times New Roman"/>
                        <a:ea typeface="MS Mincho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/>
                          <a:ea typeface="MS Mincho"/>
                        </a:rPr>
                        <a:t>0,87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282" y="0"/>
          <a:ext cx="8715436" cy="30718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5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70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Times New Roman"/>
                          <a:ea typeface="Calibri"/>
                          <a:cs typeface="Times New Roman"/>
                        </a:rPr>
                        <a:t>ГУТ-200М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479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Значение мощности поглощенной дозы в аттестованном объеме на 26.02.2019 года приведено в 15 точках внутри установки, мощность поглощенной дозы находится в пределах от 2,92 до 4,92 Гр/с±10%. </a:t>
                      </a:r>
                      <a:endParaRPr lang="ru-RU" sz="4400" dirty="0"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" name="Содержимое 3"/>
          <p:cNvGraphicFramePr>
            <a:graphicFrameLocks/>
          </p:cNvGraphicFramePr>
          <p:nvPr/>
        </p:nvGraphicFramePr>
        <p:xfrm>
          <a:off x="285720" y="3035282"/>
          <a:ext cx="8643998" cy="3822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39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34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Критический стенд КВАНТ</a:t>
                      </a:r>
                      <a:endParaRPr lang="ru-RU" sz="4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79290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Рабочий эталон 2 разряда единиц плотности потока нейтронов в диапазоне значений от 5,5·10</a:t>
                      </a:r>
                      <a:r>
                        <a:rPr lang="ru-RU" sz="32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ru-RU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до 2,8·10</a:t>
                      </a:r>
                      <a:r>
                        <a:rPr lang="ru-RU" sz="32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r>
                        <a:rPr lang="ru-RU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см</a:t>
                      </a:r>
                      <a:r>
                        <a:rPr lang="ru-RU" sz="32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r>
                        <a:rPr lang="ru-RU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</a:t>
                      </a:r>
                      <a:r>
                        <a:rPr lang="ru-RU" sz="32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-1 </a:t>
                      </a:r>
                      <a:r>
                        <a:rPr lang="ru-RU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 </a:t>
                      </a:r>
                      <a:r>
                        <a:rPr lang="ru-RU" sz="32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флюенса</a:t>
                      </a:r>
                      <a:r>
                        <a:rPr lang="ru-RU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нейтронов в диапазоне значений от 1,1·10</a:t>
                      </a:r>
                      <a:r>
                        <a:rPr lang="ru-RU" sz="32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ru-RU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до 6,0·10</a:t>
                      </a:r>
                      <a:r>
                        <a:rPr lang="ru-RU" sz="32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lang="ru-RU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см</a:t>
                      </a:r>
                      <a:r>
                        <a:rPr lang="ru-RU" sz="32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-2</a:t>
                      </a:r>
                      <a:r>
                        <a:rPr lang="ru-RU" sz="3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для ядерно-физических установок, действительно до 30.11.2021г.</a:t>
                      </a:r>
                      <a:r>
                        <a:rPr lang="ru-RU" sz="4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6600" dirty="0">
                        <a:latin typeface="Times New Roman"/>
                        <a:ea typeface="MS Mincho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1999</Words>
  <Application>Microsoft Office PowerPoint</Application>
  <PresentationFormat>Экран (4:3)</PresentationFormat>
  <Paragraphs>179</Paragraphs>
  <Slides>36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ОПЫТ АТТЕСТАЦИИ  НЕЙТРОННЫХ  ДЕТЕКТОРОВ     В.Ф. Шикалов, Л.В. Козлова, Л.О.Капитанова    НИЦ «Курчатовский институт», г. Москва shika4@mail.ru, (499) 196 72 54 </vt:lpstr>
      <vt:lpstr>Презентация PowerPoint</vt:lpstr>
      <vt:lpstr>Презентация PowerPoint</vt:lpstr>
      <vt:lpstr>Презентация PowerPoint</vt:lpstr>
      <vt:lpstr>    Измерение характеристик полей нейтронов МОП-ЭА на реакторе АРГУС проводили образцовыми фольгами в специальной капсуле с тремя детекторами типа ДПЗ при токе радиометра-монитора РМ:    КНК-53М  1,936.10-6А  </vt:lpstr>
      <vt:lpstr>Ф-1  при мощности 24 кВт</vt:lpstr>
      <vt:lpstr>  Измерение характеристик поля нейтронов в МОП-ЭГ на реакторе ГИДРА проводили в специальной капсуле с тремя детекторами типа ДПЗ при токе  мониторной  камеры КНК-53 (0,355±0,003).10-5А.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Особенности и опыт испытаний ДПЗ в аттестованных полях гамма-излучения </vt:lpstr>
      <vt:lpstr>Презентация PowerPoint</vt:lpstr>
      <vt:lpstr>Презентация PowerPoint</vt:lpstr>
      <vt:lpstr>Рис. 1. Кассетное и осевое размещение ДПЗ с в зоне облучения. </vt:lpstr>
      <vt:lpstr>Презентация PowerPoint</vt:lpstr>
      <vt:lpstr> Рис. 2.  Экспериментальные вертикальные каналы реактора ОР </vt:lpstr>
      <vt:lpstr>Презентация PowerPoint</vt:lpstr>
      <vt:lpstr>Презентация PowerPoint</vt:lpstr>
      <vt:lpstr>Рис. 3. Кассета с детекторами и стандартными образцами, зафиксированная на штанге. </vt:lpstr>
      <vt:lpstr>Презентация PowerPoint</vt:lpstr>
      <vt:lpstr>Презентация PowerPoint</vt:lpstr>
      <vt:lpstr>Заключение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Кассета с ДПЗ перед погружением в зону облучения канала ВЭК-22</vt:lpstr>
      <vt:lpstr>Презентация PowerPoint</vt:lpstr>
      <vt:lpstr>Презентация PowerPoint</vt:lpstr>
      <vt:lpstr>Презентация PowerPoint</vt:lpstr>
    </vt:vector>
  </TitlesOfParts>
  <Company>DG Win&amp;Soft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 АТТЕСТАЦИИ  НЕЙТРОННЫХ  ДЕТЕКТОРОВ ПРЯМОГО ЗАРЯДА  (ДПЗ)   В КАЧЕСТВЕ СРЕДСТВ ИЗМЕРЕНИЯ   В.Ф. Шикалов, Л.В. Козлова   НИЦ «Курчатовский институт», г. Москва shika4@mail.ru, (499) 196 72 54</dc:title>
  <dc:creator>Vladimir F. Shikalov</dc:creator>
  <cp:lastModifiedBy>Неизвестный пользователь</cp:lastModifiedBy>
  <cp:revision>41</cp:revision>
  <dcterms:created xsi:type="dcterms:W3CDTF">2015-04-16T09:20:36Z</dcterms:created>
  <dcterms:modified xsi:type="dcterms:W3CDTF">2022-08-25T12:14:19Z</dcterms:modified>
</cp:coreProperties>
</file>